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4" r:id="rId3"/>
  </p:sldMasterIdLst>
  <p:notesMasterIdLst>
    <p:notesMasterId r:id="rId55"/>
  </p:notesMasterIdLst>
  <p:sldIdLst>
    <p:sldId id="273" r:id="rId4"/>
    <p:sldId id="511" r:id="rId5"/>
    <p:sldId id="527" r:id="rId6"/>
    <p:sldId id="499" r:id="rId7"/>
    <p:sldId id="500" r:id="rId8"/>
    <p:sldId id="501" r:id="rId9"/>
    <p:sldId id="502" r:id="rId10"/>
    <p:sldId id="517" r:id="rId11"/>
    <p:sldId id="492" r:id="rId12"/>
    <p:sldId id="524" r:id="rId13"/>
    <p:sldId id="525" r:id="rId14"/>
    <p:sldId id="526" r:id="rId15"/>
    <p:sldId id="400" r:id="rId16"/>
    <p:sldId id="488" r:id="rId17"/>
    <p:sldId id="401" r:id="rId18"/>
    <p:sldId id="450" r:id="rId19"/>
    <p:sldId id="451" r:id="rId20"/>
    <p:sldId id="444" r:id="rId21"/>
    <p:sldId id="402" r:id="rId22"/>
    <p:sldId id="487" r:id="rId23"/>
    <p:sldId id="504" r:id="rId24"/>
    <p:sldId id="489" r:id="rId25"/>
    <p:sldId id="4964" r:id="rId26"/>
    <p:sldId id="485" r:id="rId27"/>
    <p:sldId id="486" r:id="rId28"/>
    <p:sldId id="4963" r:id="rId29"/>
    <p:sldId id="506" r:id="rId30"/>
    <p:sldId id="4960" r:id="rId31"/>
    <p:sldId id="4961" r:id="rId32"/>
    <p:sldId id="507" r:id="rId33"/>
    <p:sldId id="508" r:id="rId34"/>
    <p:sldId id="509" r:id="rId35"/>
    <p:sldId id="510" r:id="rId36"/>
    <p:sldId id="518" r:id="rId37"/>
    <p:sldId id="493" r:id="rId38"/>
    <p:sldId id="497" r:id="rId39"/>
    <p:sldId id="4970" r:id="rId40"/>
    <p:sldId id="4975" r:id="rId41"/>
    <p:sldId id="4971" r:id="rId42"/>
    <p:sldId id="4973" r:id="rId43"/>
    <p:sldId id="4972" r:id="rId44"/>
    <p:sldId id="503" r:id="rId45"/>
    <p:sldId id="498" r:id="rId46"/>
    <p:sldId id="3403" r:id="rId47"/>
    <p:sldId id="3404" r:id="rId48"/>
    <p:sldId id="3405" r:id="rId49"/>
    <p:sldId id="3410" r:id="rId50"/>
    <p:sldId id="3408" r:id="rId51"/>
    <p:sldId id="3409" r:id="rId52"/>
    <p:sldId id="3407" r:id="rId53"/>
    <p:sldId id="4929" r:id="rId54"/>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5298" autoAdjust="0"/>
  </p:normalViewPr>
  <p:slideViewPr>
    <p:cSldViewPr>
      <p:cViewPr varScale="1">
        <p:scale>
          <a:sx n="107" d="100"/>
          <a:sy n="107" d="100"/>
        </p:scale>
        <p:origin x="1723" y="9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2025/4/26</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zh.wikipedia.org/wiki/%E6%9F%A5%E5%B0%94%E6%96%AF%C2%B7%E5%8F%A4%E5%BE%B7%E5%93%88%E7%89%B9" TargetMode="External"/><Relationship Id="rId7" Type="http://schemas.openxmlformats.org/officeDocument/2006/relationships/hyperlink" Target="https://zh.wikipedia.org/wiki/%E6%94%BF%E7%AD%96"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zh.wikipedia.org/wiki/%E5%8F%A4%E5%BE%B7%E5%93%88%E7%89%B9%E5%AE%9A%E5%BE%8B#cite_note-2" TargetMode="External"/><Relationship Id="rId5" Type="http://schemas.openxmlformats.org/officeDocument/2006/relationships/hyperlink" Target="https://zh.wikipedia.org/wiki/%E5%8F%A4%E5%BE%B7%E5%93%88%E7%89%B9%E5%AE%9A%E5%BE%8B#cite_note-1" TargetMode="External"/><Relationship Id="rId4" Type="http://schemas.openxmlformats.org/officeDocument/2006/relationships/hyperlink" Target="https://zh.wikipedia.org/w/index.php?title=%E7%91%AA%E9%BA%97%E8%93%AE%C2%B7%E6%96%AF%E7%89%B9%E6%8B%89%E6%A3%AE&amp;action=edit&amp;redlink=1"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next.com.tw/article/82658/line-dual-device-login"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www.bnext.com.tw/article/82701/how-to-use-gamma-2025" TargetMode="External"/><Relationship Id="rId5" Type="http://schemas.openxmlformats.org/officeDocument/2006/relationships/hyperlink" Target="https://x.com/sama/status/1905000759336620238" TargetMode="External"/><Relationship Id="rId4" Type="http://schemas.openxmlformats.org/officeDocument/2006/relationships/hyperlink" Target="https://openai.com/index/introducing-4o-image-generation/"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zh.wikipedia.org/zh-tw/Gemini_(%E8%81%8A%E5%A4%A9%E6%A9%9F%E5%99%A8%E4%BA%BA)#cite_note-ChatGPTVerge-8" TargetMode="External"/><Relationship Id="rId13" Type="http://schemas.openxmlformats.org/officeDocument/2006/relationships/hyperlink" Target="https://zh.wikipedia.org/wiki/Alphabet_Inc." TargetMode="External"/><Relationship Id="rId18" Type="http://schemas.openxmlformats.org/officeDocument/2006/relationships/hyperlink" Target="https://zh.wikipedia.org/wiki/Larry_Page" TargetMode="External"/><Relationship Id="rId26" Type="http://schemas.openxmlformats.org/officeDocument/2006/relationships/hyperlink" Target="https://zh.wikipedia.org/zh-tw/Gemini_(%E8%81%8A%E5%A4%A9%E6%A9%9F%E5%99%A8%E4%BA%BA)#cite_note-AllHandsVerge-15" TargetMode="External"/><Relationship Id="rId3" Type="http://schemas.openxmlformats.org/officeDocument/2006/relationships/hyperlink" Target="https://zh.wikipedia.org/w/index.php?title=Gemini_(%E8%81%8A%E5%A4%A9%E6%A9%9F%E5%99%A8%E4%BA%BA)&amp;action=edit&amp;section=2" TargetMode="External"/><Relationship Id="rId21" Type="http://schemas.openxmlformats.org/officeDocument/2006/relationships/hyperlink" Target="https://zh.wikipedia.org/wiki/LaMDA" TargetMode="External"/><Relationship Id="rId7" Type="http://schemas.openxmlformats.org/officeDocument/2006/relationships/hyperlink" Target="https://zh.wikipedia.org/zh-tw/Gemini_(%E8%81%8A%E5%A4%A9%E6%A9%9F%E5%99%A8%E4%BA%BA)#cite_note-ChatGPTForbes-7" TargetMode="External"/><Relationship Id="rId12" Type="http://schemas.openxmlformats.org/officeDocument/2006/relationships/hyperlink" Target="https://zh.wikipedia.org/zh-tw/Gemini_(%E8%81%8A%E5%A4%A9%E6%A9%9F%E5%99%A8%E4%BA%BA)#cite_note-CodeRed-10" TargetMode="External"/><Relationship Id="rId17" Type="http://schemas.openxmlformats.org/officeDocument/2006/relationships/hyperlink" Target="https://zh.wikipedia.org/wiki/Alphabet" TargetMode="External"/><Relationship Id="rId25" Type="http://schemas.openxmlformats.org/officeDocument/2006/relationships/hyperlink" Target="https://zh.wikipedia.org/zh-tw/Gemini_(%E8%81%8A%E5%A4%A9%E6%A9%9F%E5%99%A8%E4%BA%BA)#cite_note-AllHandsCNBC-14" TargetMode="External"/><Relationship Id="rId2" Type="http://schemas.openxmlformats.org/officeDocument/2006/relationships/slide" Target="../slides/slide24.xml"/><Relationship Id="rId16" Type="http://schemas.openxmlformats.org/officeDocument/2006/relationships/hyperlink" Target="https://zh.wikipedia.org/zh-tw/Gemini_(%E8%81%8A%E5%A4%A9%E6%A9%9F%E5%99%A8%E4%BA%BA)#cite_note-PichaiCodeRed-11" TargetMode="External"/><Relationship Id="rId20" Type="http://schemas.openxmlformats.org/officeDocument/2006/relationships/hyperlink" Target="https://zh.wikipedia.org/zh-tw/Gemini_(%E8%81%8A%E5%A4%A9%E6%A9%9F%E5%99%A8%E4%BA%BA)#cite_note-LarrySergey-12" TargetMode="External"/><Relationship Id="rId29" Type="http://schemas.openxmlformats.org/officeDocument/2006/relationships/hyperlink" Target="https://zh.wikipedia.org/zh-tw/Gemini_(%E8%81%8A%E5%A4%A9%E6%A9%9F%E5%99%A8%E4%BA%BA)#cite_note-DeepMind-16" TargetMode="External"/><Relationship Id="rId1" Type="http://schemas.openxmlformats.org/officeDocument/2006/relationships/notesMaster" Target="../notesMasters/notesMaster1.xml"/><Relationship Id="rId6" Type="http://schemas.openxmlformats.org/officeDocument/2006/relationships/hyperlink" Target="https://zh.wikipedia.org/wiki/%E8%AA%9E%E8%A8%80%E6%A8%A1%E5%9E%8B" TargetMode="External"/><Relationship Id="rId11" Type="http://schemas.openxmlformats.org/officeDocument/2006/relationships/hyperlink" Target="https://zh.wikipedia.org/wiki/%E4%BA%BA%E5%B7%A5%E6%99%BA%E8%83%BD" TargetMode="External"/><Relationship Id="rId24" Type="http://schemas.openxmlformats.org/officeDocument/2006/relationships/hyperlink" Target="https://zh.wikipedia.org/wiki/Jeff_Dean" TargetMode="External"/><Relationship Id="rId5" Type="http://schemas.openxmlformats.org/officeDocument/2006/relationships/hyperlink" Target="https://zh.wikipedia.org/wiki/GPT-3" TargetMode="External"/><Relationship Id="rId15" Type="http://schemas.openxmlformats.org/officeDocument/2006/relationships/hyperlink" Target="https://zh.wikipedia.org/wiki/The_New_York_Times" TargetMode="External"/><Relationship Id="rId23" Type="http://schemas.openxmlformats.org/officeDocument/2006/relationships/hyperlink" Target="https://zh.wikipedia.org/wiki/Google_AI" TargetMode="External"/><Relationship Id="rId28" Type="http://schemas.openxmlformats.org/officeDocument/2006/relationships/hyperlink" Target="https://zh.wikipedia.org/wiki/Demis_Hassabis" TargetMode="External"/><Relationship Id="rId10" Type="http://schemas.openxmlformats.org/officeDocument/2006/relationships/hyperlink" Target="https://zh.wikipedia.org/wiki/Google%E6%90%9C%E7%B4%A2" TargetMode="External"/><Relationship Id="rId19" Type="http://schemas.openxmlformats.org/officeDocument/2006/relationships/hyperlink" Target="https://zh.wikipedia.org/wiki/Sergey_Brin" TargetMode="External"/><Relationship Id="rId31" Type="http://schemas.openxmlformats.org/officeDocument/2006/relationships/hyperlink" Target="https://zh.wikipedia.org/zh-tw/Gemini_(%E8%81%8A%E5%A4%A9%E6%A9%9F%E5%99%A8%E4%BA%BA)#cite_note-ApprenticeBardAP-18" TargetMode="External"/><Relationship Id="rId4" Type="http://schemas.openxmlformats.org/officeDocument/2006/relationships/hyperlink" Target="https://zh.wikipedia.org/wiki/OpenAI" TargetMode="External"/><Relationship Id="rId9" Type="http://schemas.openxmlformats.org/officeDocument/2006/relationships/hyperlink" Target="https://zh.wikipedia.org/zh-tw/Gemini_(%E8%81%8A%E5%A4%A9%E6%A9%9F%E5%99%A8%E4%BA%BA)#cite_note-SeriousThreat-9" TargetMode="External"/><Relationship Id="rId14" Type="http://schemas.openxmlformats.org/officeDocument/2006/relationships/hyperlink" Target="https://zh.wikipedia.org/wiki/%E5%AD%99%E8%BE%BE%E5%B0%94%C2%B7%E7%9A%AE%E6%9F%B4" TargetMode="External"/><Relationship Id="rId22" Type="http://schemas.openxmlformats.org/officeDocument/2006/relationships/hyperlink" Target="https://zh.wikipedia.org/zh-tw/Gemini_(%E8%81%8A%E5%A4%A9%E6%A9%9F%E5%99%A8%E4%BA%BA)#cite_note-Unreleased-13" TargetMode="External"/><Relationship Id="rId27" Type="http://schemas.openxmlformats.org/officeDocument/2006/relationships/hyperlink" Target="https://zh.wikipedia.org/wiki/DeepMind" TargetMode="External"/><Relationship Id="rId30" Type="http://schemas.openxmlformats.org/officeDocument/2006/relationships/hyperlink" Target="https://zh.wikipedia.org/zh-tw/Gemini_(%E8%81%8A%E5%A4%A9%E6%A9%9F%E5%99%A8%E4%BA%BA)#cite_note-ApprenticeBardCNBC-17"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dirty="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i="0">
                <a:solidFill>
                  <a:srgbClr val="202122"/>
                </a:solidFill>
                <a:effectLst/>
                <a:latin typeface="Arial" panose="020B0604020202020204" pitchFamily="34" charset="0"/>
              </a:rPr>
              <a:t>古德哈特定律</a:t>
            </a:r>
            <a:r>
              <a:rPr lang="zh-TW" altLang="en-US" b="0" i="0">
                <a:solidFill>
                  <a:srgbClr val="202122"/>
                </a:solidFill>
                <a:effectLst/>
                <a:latin typeface="Arial" panose="020B0604020202020204" pitchFamily="34" charset="0"/>
              </a:rPr>
              <a:t>（</a:t>
            </a:r>
            <a:r>
              <a:rPr lang="en-US" altLang="zh-TW" b="0" i="0">
                <a:solidFill>
                  <a:srgbClr val="202122"/>
                </a:solidFill>
                <a:effectLst/>
                <a:latin typeface="Arial" panose="020B0604020202020204" pitchFamily="34" charset="0"/>
              </a:rPr>
              <a:t>Goodhart's law</a:t>
            </a:r>
            <a:r>
              <a:rPr lang="zh-TW" altLang="en-US" b="0" i="0">
                <a:solidFill>
                  <a:srgbClr val="202122"/>
                </a:solidFill>
                <a:effectLst/>
                <a:latin typeface="Arial" panose="020B0604020202020204" pitchFamily="34" charset="0"/>
              </a:rPr>
              <a:t>）是一個出自經濟學家</a:t>
            </a:r>
            <a:r>
              <a:rPr lang="zh-TW" altLang="en-US" b="0" i="0" u="none" strike="noStrike">
                <a:effectLst/>
                <a:latin typeface="Arial" panose="020B0604020202020204" pitchFamily="34" charset="0"/>
                <a:hlinkClick r:id="rId3" tooltip="查爾斯·古德哈特"/>
              </a:rPr>
              <a:t>查爾斯</a:t>
            </a:r>
            <a:r>
              <a:rPr lang="en-US" altLang="zh-TW" b="0" i="0" u="none" strike="noStrike">
                <a:effectLst/>
                <a:latin typeface="Arial" panose="020B0604020202020204" pitchFamily="34" charset="0"/>
                <a:hlinkClick r:id="rId3" tooltip="查爾斯·古德哈特"/>
              </a:rPr>
              <a:t>·</a:t>
            </a:r>
            <a:r>
              <a:rPr lang="zh-TW" altLang="en-US" b="0" i="0" u="none" strike="noStrike">
                <a:effectLst/>
                <a:latin typeface="Arial" panose="020B0604020202020204" pitchFamily="34" charset="0"/>
                <a:hlinkClick r:id="rId3" tooltip="查爾斯·古德哈特"/>
              </a:rPr>
              <a:t>古德哈特</a:t>
            </a:r>
            <a:r>
              <a:rPr lang="zh-TW" altLang="en-US" b="0" i="0">
                <a:solidFill>
                  <a:srgbClr val="202122"/>
                </a:solidFill>
                <a:effectLst/>
                <a:latin typeface="Arial" panose="020B0604020202020204" pitchFamily="34" charset="0"/>
              </a:rPr>
              <a:t>的說法，</a:t>
            </a:r>
            <a:r>
              <a:rPr lang="zh-TW" altLang="en-US" b="0" i="0" u="none" strike="noStrike">
                <a:effectLst/>
                <a:latin typeface="Arial" panose="020B0604020202020204" pitchFamily="34" charset="0"/>
                <a:hlinkClick r:id="rId4" tooltip="瑪麗蓮·斯特拉森（頁面不存在）"/>
              </a:rPr>
              <a:t>瑪麗蓮</a:t>
            </a:r>
            <a:r>
              <a:rPr lang="en-US" altLang="zh-TW" b="0" i="0" u="none" strike="noStrike">
                <a:effectLst/>
                <a:latin typeface="Arial" panose="020B0604020202020204" pitchFamily="34" charset="0"/>
                <a:hlinkClick r:id="rId4" tooltip="瑪麗蓮·斯特拉森（頁面不存在）"/>
              </a:rPr>
              <a:t>·</a:t>
            </a:r>
            <a:r>
              <a:rPr lang="zh-TW" altLang="en-US" b="0" i="0" u="none" strike="noStrike">
                <a:effectLst/>
                <a:latin typeface="Arial" panose="020B0604020202020204" pitchFamily="34" charset="0"/>
                <a:hlinkClick r:id="rId4" tooltip="瑪麗蓮·斯特拉森（頁面不存在）"/>
              </a:rPr>
              <a:t>斯特拉森</a:t>
            </a:r>
            <a:r>
              <a:rPr lang="zh-TW" altLang="en-US" b="0" i="0">
                <a:solidFill>
                  <a:srgbClr val="202122"/>
                </a:solidFill>
                <a:effectLst/>
                <a:latin typeface="Arial" panose="020B0604020202020204" pitchFamily="34" charset="0"/>
              </a:rPr>
              <a:t>（</a:t>
            </a:r>
            <a:r>
              <a:rPr lang="en-US" altLang="zh-TW" b="0" i="0">
                <a:solidFill>
                  <a:srgbClr val="202122"/>
                </a:solidFill>
                <a:effectLst/>
                <a:latin typeface="Arial" panose="020B0604020202020204" pitchFamily="34" charset="0"/>
              </a:rPr>
              <a:t>Marilyn Strathern</a:t>
            </a:r>
            <a:r>
              <a:rPr lang="zh-TW" altLang="en-US" b="0" i="0">
                <a:solidFill>
                  <a:srgbClr val="202122"/>
                </a:solidFill>
                <a:effectLst/>
                <a:latin typeface="Arial" panose="020B0604020202020204" pitchFamily="34" charset="0"/>
              </a:rPr>
              <a:t>）將之表述為：「一項指標一旦變成了目標，它將不再是個好指標。」</a:t>
            </a:r>
            <a:r>
              <a:rPr lang="en-US" altLang="zh-TW" b="0" i="0" u="none" strike="noStrike" baseline="30000">
                <a:solidFill>
                  <a:srgbClr val="202122"/>
                </a:solidFill>
                <a:effectLst/>
                <a:latin typeface="Arial" panose="020B0604020202020204" pitchFamily="34" charset="0"/>
                <a:hlinkClick r:id="rId5"/>
              </a:rPr>
              <a:t>[1]</a:t>
            </a:r>
            <a:r>
              <a:rPr lang="en-US" altLang="zh-TW" b="0" i="0" u="none" strike="noStrike" baseline="30000">
                <a:solidFill>
                  <a:srgbClr val="202122"/>
                </a:solidFill>
                <a:effectLst/>
                <a:latin typeface="Arial" panose="020B0604020202020204" pitchFamily="34" charset="0"/>
                <a:hlinkClick r:id="rId6"/>
              </a:rPr>
              <a:t>[2]</a:t>
            </a:r>
            <a:r>
              <a:rPr lang="zh-TW" altLang="en-US" b="0" i="0">
                <a:solidFill>
                  <a:srgbClr val="202122"/>
                </a:solidFill>
                <a:effectLst/>
                <a:latin typeface="Arial" panose="020B0604020202020204" pitchFamily="34" charset="0"/>
              </a:rPr>
              <a:t> 一個會讓此種現象發生的狀況，是一個人對一項</a:t>
            </a:r>
            <a:r>
              <a:rPr lang="zh-TW" altLang="en-US" b="0" i="0" u="none" strike="noStrike">
                <a:effectLst/>
                <a:latin typeface="Arial" panose="020B0604020202020204" pitchFamily="34" charset="0"/>
                <a:hlinkClick r:id="rId7" tooltip="政策"/>
              </a:rPr>
              <a:t>政策</a:t>
            </a:r>
            <a:r>
              <a:rPr lang="zh-TW" altLang="en-US" b="0" i="0">
                <a:solidFill>
                  <a:srgbClr val="202122"/>
                </a:solidFill>
                <a:effectLst/>
                <a:latin typeface="Arial" panose="020B0604020202020204" pitchFamily="34" charset="0"/>
              </a:rPr>
              <a:t>有一定的預期，並利用各種手段去改變結果。</a:t>
            </a:r>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20</a:t>
            </a:fld>
            <a:endParaRPr lang="zh-TW" altLang="en-US"/>
          </a:p>
        </p:txBody>
      </p:sp>
    </p:spTree>
    <p:extLst>
      <p:ext uri="{BB962C8B-B14F-4D97-AF65-F5344CB8AC3E}">
        <p14:creationId xmlns:p14="http://schemas.microsoft.com/office/powerpoint/2010/main" val="152601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None/>
            </a:pPr>
            <a:r>
              <a:rPr lang="en-US" altLang="zh-TW" b="1" i="0">
                <a:solidFill>
                  <a:srgbClr val="FF5500"/>
                </a:solidFill>
                <a:effectLst/>
                <a:latin typeface="Roboto Flex"/>
              </a:rPr>
              <a:t>Chat-GPT 4o</a:t>
            </a:r>
            <a:r>
              <a:rPr lang="zh-TW" altLang="en-US" b="1" i="0">
                <a:solidFill>
                  <a:srgbClr val="FF5500"/>
                </a:solidFill>
                <a:effectLst/>
                <a:latin typeface="Roboto Flex"/>
              </a:rPr>
              <a:t>生成</a:t>
            </a:r>
            <a:r>
              <a:rPr lang="en-US" altLang="zh-TW" b="1" i="0">
                <a:solidFill>
                  <a:srgbClr val="FF5500"/>
                </a:solidFill>
                <a:effectLst/>
                <a:latin typeface="Roboto Flex"/>
              </a:rPr>
              <a:t>LINE</a:t>
            </a:r>
            <a:r>
              <a:rPr lang="zh-TW" altLang="en-US" b="1" i="0">
                <a:solidFill>
                  <a:srgbClr val="FF5500"/>
                </a:solidFill>
                <a:effectLst/>
                <a:latin typeface="Roboto Flex"/>
              </a:rPr>
              <a:t>貼圖</a:t>
            </a:r>
          </a:p>
          <a:p>
            <a:pPr algn="l">
              <a:buNone/>
            </a:pPr>
            <a:r>
              <a:rPr lang="zh-TW" altLang="en-US" b="1" i="0">
                <a:effectLst/>
                <a:latin typeface="Roboto Flex"/>
              </a:rPr>
              <a:t>步驟一：選擇並上傳照片作為貼圖的原型</a:t>
            </a:r>
            <a:br>
              <a:rPr lang="zh-TW" altLang="en-US" b="0" i="0">
                <a:effectLst/>
                <a:latin typeface="Roboto Flex"/>
              </a:rPr>
            </a:br>
            <a:r>
              <a:rPr lang="zh-TW" altLang="en-US" b="0" i="0">
                <a:effectLst/>
                <a:latin typeface="Roboto Flex"/>
              </a:rPr>
              <a:t>上傳想要製作成貼圖的原型，可以選擇自己的照片或是喜歡的動物。</a:t>
            </a:r>
          </a:p>
          <a:p>
            <a:pPr algn="l">
              <a:buNone/>
            </a:pPr>
            <a:r>
              <a:rPr lang="zh-TW" altLang="en-US" b="1" i="0">
                <a:effectLst/>
                <a:latin typeface="Roboto Flex"/>
              </a:rPr>
              <a:t>步驟二：針對貼圖想要呈現的效果下指令</a:t>
            </a:r>
            <a:br>
              <a:rPr lang="zh-TW" altLang="en-US" b="0" i="0">
                <a:effectLst/>
                <a:latin typeface="Roboto Flex"/>
              </a:rPr>
            </a:br>
            <a:r>
              <a:rPr lang="zh-TW" altLang="en-US" b="0" i="0">
                <a:effectLst/>
                <a:latin typeface="Roboto Flex"/>
              </a:rPr>
              <a:t>在</a:t>
            </a:r>
            <a:r>
              <a:rPr lang="en-US" altLang="zh-TW" b="0" i="0">
                <a:effectLst/>
                <a:latin typeface="Roboto Flex"/>
              </a:rPr>
              <a:t>Chat-GPT</a:t>
            </a:r>
            <a:r>
              <a:rPr lang="zh-TW" altLang="en-US" b="0" i="0">
                <a:effectLst/>
                <a:latin typeface="Roboto Flex"/>
              </a:rPr>
              <a:t>的對話框中輸入指令：「根據照片中的人</a:t>
            </a:r>
            <a:r>
              <a:rPr lang="en-US" altLang="zh-TW" b="0" i="0">
                <a:effectLst/>
                <a:latin typeface="Roboto Flex"/>
              </a:rPr>
              <a:t>/</a:t>
            </a:r>
            <a:r>
              <a:rPr lang="zh-TW" altLang="en-US" b="0" i="0">
                <a:effectLst/>
                <a:latin typeface="Roboto Flex"/>
              </a:rPr>
              <a:t>動物），製作</a:t>
            </a:r>
            <a:r>
              <a:rPr lang="en-US" altLang="zh-TW" b="0" i="0">
                <a:effectLst/>
                <a:latin typeface="Roboto Flex"/>
              </a:rPr>
              <a:t>6/9/12</a:t>
            </a:r>
            <a:r>
              <a:rPr lang="zh-TW" altLang="en-US" b="0" i="0">
                <a:effectLst/>
                <a:latin typeface="Roboto Flex"/>
              </a:rPr>
              <a:t>（張數依據個人需求）的</a:t>
            </a:r>
            <a:r>
              <a:rPr lang="en-US" altLang="zh-TW" b="0" i="0">
                <a:effectLst/>
                <a:latin typeface="Roboto Flex"/>
              </a:rPr>
              <a:t>Q</a:t>
            </a:r>
            <a:r>
              <a:rPr lang="zh-TW" altLang="en-US" b="0" i="0">
                <a:effectLst/>
                <a:latin typeface="Roboto Flex"/>
              </a:rPr>
              <a:t>版貼圖，每個貼圖分別加入以下字詞：（按照個人需求列出字詞，若無也可讓</a:t>
            </a:r>
            <a:r>
              <a:rPr lang="en-US" altLang="zh-TW" b="0" i="0">
                <a:effectLst/>
                <a:latin typeface="Roboto Flex"/>
              </a:rPr>
              <a:t>GPT</a:t>
            </a:r>
            <a:r>
              <a:rPr lang="zh-TW" altLang="en-US" b="0" i="0">
                <a:effectLst/>
                <a:latin typeface="Roboto Flex"/>
              </a:rPr>
              <a:t>自由發揮）」</a:t>
            </a:r>
            <a:endParaRPr lang="en-US" altLang="zh-TW" b="0" i="0">
              <a:effectLst/>
              <a:latin typeface="Roboto Flex"/>
            </a:endParaRPr>
          </a:p>
          <a:p>
            <a:pPr algn="l">
              <a:buNone/>
            </a:pPr>
            <a:r>
              <a:rPr lang="zh-TW" altLang="en-US" b="1" i="0">
                <a:effectLst/>
                <a:latin typeface="Roboto Flex"/>
              </a:rPr>
              <a:t>步驟三：針對產出結果做細部調整</a:t>
            </a:r>
            <a:br>
              <a:rPr lang="zh-TW" altLang="en-US" b="0" i="0">
                <a:effectLst/>
                <a:latin typeface="Roboto Flex"/>
              </a:rPr>
            </a:br>
            <a:r>
              <a:rPr lang="zh-TW" altLang="en-US" b="0" i="0">
                <a:effectLst/>
                <a:latin typeface="Roboto Flex"/>
              </a:rPr>
              <a:t>等待約莫</a:t>
            </a:r>
            <a:r>
              <a:rPr lang="en-US" altLang="zh-TW" b="0" i="0">
                <a:effectLst/>
                <a:latin typeface="Roboto Flex"/>
              </a:rPr>
              <a:t>1-2</a:t>
            </a:r>
            <a:r>
              <a:rPr lang="zh-TW" altLang="en-US" b="0" i="0">
                <a:effectLst/>
                <a:latin typeface="Roboto Flex"/>
              </a:rPr>
              <a:t>分鐘，</a:t>
            </a:r>
            <a:r>
              <a:rPr lang="en-US" altLang="zh-TW" b="0" i="0">
                <a:effectLst/>
                <a:latin typeface="Roboto Flex"/>
              </a:rPr>
              <a:t>GPT</a:t>
            </a:r>
            <a:r>
              <a:rPr lang="zh-TW" altLang="en-US" b="0" i="0">
                <a:effectLst/>
                <a:latin typeface="Roboto Flex"/>
              </a:rPr>
              <a:t>便會生成貼圖，後續可根據自身需求做調整，譬如說：針對貓咪的顏色做調整。</a:t>
            </a:r>
          </a:p>
          <a:p>
            <a:pPr algn="l">
              <a:buNone/>
            </a:pPr>
            <a:br>
              <a:rPr lang="zh-TW" altLang="en-US"/>
            </a:br>
            <a:r>
              <a:rPr lang="zh-TW" altLang="en-US" b="1" i="0">
                <a:effectLst/>
                <a:latin typeface="Roboto Flex"/>
              </a:rPr>
              <a:t>步驟四：分割貼圖</a:t>
            </a:r>
            <a:br>
              <a:rPr lang="zh-TW" altLang="en-US" b="0" i="0">
                <a:effectLst/>
                <a:latin typeface="Roboto Flex"/>
              </a:rPr>
            </a:br>
            <a:r>
              <a:rPr lang="zh-TW" altLang="en-US" b="0" i="0">
                <a:effectLst/>
                <a:latin typeface="Roboto Flex"/>
              </a:rPr>
              <a:t>如果希望能夠將貼圖上傳到</a:t>
            </a:r>
            <a:r>
              <a:rPr lang="en-US" altLang="zh-TW" b="0" i="0">
                <a:effectLst/>
                <a:latin typeface="Roboto Flex"/>
              </a:rPr>
              <a:t>LINE</a:t>
            </a:r>
            <a:r>
              <a:rPr lang="zh-TW" altLang="en-US" b="0" i="0">
                <a:effectLst/>
                <a:latin typeface="Roboto Flex"/>
              </a:rPr>
              <a:t>販售，或是有自行使用的需求，再請</a:t>
            </a:r>
            <a:r>
              <a:rPr lang="en-US" altLang="zh-TW" b="0" i="0">
                <a:effectLst/>
                <a:latin typeface="Roboto Flex"/>
              </a:rPr>
              <a:t>GPT</a:t>
            </a:r>
            <a:r>
              <a:rPr lang="zh-TW" altLang="en-US" b="0" i="0">
                <a:effectLst/>
                <a:latin typeface="Roboto Flex"/>
              </a:rPr>
              <a:t>協助將貼圖分割並去背即可。需要注意的是，</a:t>
            </a:r>
            <a:r>
              <a:rPr lang="en-US" altLang="zh-TW" b="0" i="0">
                <a:effectLst/>
                <a:latin typeface="Roboto Flex"/>
              </a:rPr>
              <a:t>LINE</a:t>
            </a:r>
            <a:r>
              <a:rPr lang="zh-TW" altLang="en-US" b="0" i="0">
                <a:effectLst/>
                <a:latin typeface="Roboto Flex"/>
              </a:rPr>
              <a:t>貼圖的大小限制為 </a:t>
            </a:r>
            <a:r>
              <a:rPr lang="en-US" altLang="zh-TW" b="0" i="0">
                <a:effectLst/>
                <a:latin typeface="Roboto Flex"/>
              </a:rPr>
              <a:t>370 × H 320 </a:t>
            </a:r>
            <a:r>
              <a:rPr lang="zh-TW" altLang="en-US" b="0" i="0">
                <a:effectLst/>
                <a:latin typeface="Roboto Flex"/>
              </a:rPr>
              <a:t>（寬 * 高）像素。</a:t>
            </a:r>
          </a:p>
          <a:p>
            <a:pPr algn="l">
              <a:buNone/>
            </a:pPr>
            <a:r>
              <a:rPr lang="en-US" altLang="zh-TW" b="1" i="0">
                <a:solidFill>
                  <a:srgbClr val="FF5500"/>
                </a:solidFill>
                <a:effectLst/>
                <a:latin typeface="Roboto Flex"/>
              </a:rPr>
              <a:t>Chat-GPT 4o</a:t>
            </a:r>
            <a:r>
              <a:rPr lang="zh-TW" altLang="en-US" b="1" i="0">
                <a:solidFill>
                  <a:srgbClr val="FF5500"/>
                </a:solidFill>
                <a:effectLst/>
                <a:latin typeface="Roboto Flex"/>
              </a:rPr>
              <a:t>生成漫畫</a:t>
            </a:r>
          </a:p>
          <a:p>
            <a:pPr algn="l"/>
            <a:r>
              <a:rPr lang="zh-TW" altLang="en-US" b="0" i="0">
                <a:effectLst/>
                <a:latin typeface="Roboto Flex"/>
              </a:rPr>
              <a:t>我們從</a:t>
            </a:r>
            <a:r>
              <a:rPr lang="en-US" altLang="zh-TW" b="0" i="0">
                <a:effectLst/>
                <a:latin typeface="Roboto Flex"/>
                <a:hlinkClick r:id="rId3"/>
              </a:rPr>
              <a:t>《LINE</a:t>
            </a:r>
            <a:r>
              <a:rPr lang="zh-TW" altLang="en-US" b="0" i="0">
                <a:effectLst/>
                <a:latin typeface="Roboto Flex"/>
                <a:hlinkClick r:id="rId3"/>
              </a:rPr>
              <a:t>支援「多裝置登入」同帳號！追加裝置是什麼？支援設備、設定教學一次看</a:t>
            </a:r>
            <a:r>
              <a:rPr lang="en-US" altLang="zh-TW" b="0" i="0">
                <a:effectLst/>
                <a:latin typeface="Roboto Flex"/>
                <a:hlinkClick r:id="rId3"/>
              </a:rPr>
              <a:t>》</a:t>
            </a:r>
            <a:r>
              <a:rPr lang="zh-TW" altLang="en-US" b="0" i="0">
                <a:effectLst/>
                <a:latin typeface="Roboto Flex"/>
              </a:rPr>
              <a:t>文章中，擷取某段文字，並請</a:t>
            </a:r>
            <a:r>
              <a:rPr lang="en-US" altLang="zh-TW" b="0" i="0">
                <a:effectLst/>
                <a:latin typeface="Roboto Flex"/>
              </a:rPr>
              <a:t>AI</a:t>
            </a:r>
            <a:r>
              <a:rPr lang="zh-TW" altLang="en-US" b="0" i="0">
                <a:effectLst/>
                <a:latin typeface="Roboto Flex"/>
              </a:rPr>
              <a:t>以繁體中文呈現（語言以個人偏好設定即可）</a:t>
            </a:r>
            <a:endParaRPr lang="en-US" altLang="zh-TW" b="0" i="0">
              <a:effectLst/>
              <a:latin typeface="Roboto Flex"/>
            </a:endParaRPr>
          </a:p>
          <a:p>
            <a:pPr algn="l">
              <a:buNone/>
            </a:pPr>
            <a:r>
              <a:rPr lang="zh-TW" altLang="en-US" b="0" i="0">
                <a:effectLst/>
                <a:latin typeface="Roboto Flex"/>
              </a:rPr>
              <a:t>以下為</a:t>
            </a:r>
            <a:r>
              <a:rPr lang="en-US" altLang="zh-TW" b="0" i="0">
                <a:effectLst/>
                <a:latin typeface="Roboto Flex"/>
              </a:rPr>
              <a:t>AI</a:t>
            </a:r>
            <a:r>
              <a:rPr lang="zh-TW" altLang="en-US" b="0" i="0">
                <a:effectLst/>
                <a:latin typeface="Roboto Flex"/>
              </a:rPr>
              <a:t>生成的結果，可以看出</a:t>
            </a:r>
            <a:r>
              <a:rPr lang="en-US" altLang="zh-TW" b="0" i="0">
                <a:effectLst/>
                <a:latin typeface="Roboto Flex"/>
              </a:rPr>
              <a:t>GPT</a:t>
            </a:r>
            <a:r>
              <a:rPr lang="zh-TW" altLang="en-US" b="0" i="0">
                <a:effectLst/>
                <a:latin typeface="Roboto Flex"/>
              </a:rPr>
              <a:t>是能夠理解所貼上的文字，並產出具有邏輯性的漫畫。</a:t>
            </a:r>
          </a:p>
          <a:p>
            <a:pPr algn="l"/>
            <a:r>
              <a:rPr lang="zh-TW" altLang="en-US" b="0" i="0">
                <a:effectLst/>
                <a:latin typeface="Roboto Flex"/>
              </a:rPr>
              <a:t>不過，或許是</a:t>
            </a:r>
            <a:r>
              <a:rPr lang="en-US" altLang="zh-TW" b="0" i="0">
                <a:effectLst/>
                <a:latin typeface="Roboto Flex"/>
              </a:rPr>
              <a:t>GPT</a:t>
            </a:r>
            <a:r>
              <a:rPr lang="zh-TW" altLang="en-US" b="0" i="0">
                <a:effectLst/>
                <a:latin typeface="Roboto Flex"/>
              </a:rPr>
              <a:t>目前將繁體中文以圖像輸出的能力還不是很完善，有些字型會出現錯亂的現象。</a:t>
            </a:r>
            <a:endParaRPr lang="en-US" altLang="zh-TW" b="0" i="0">
              <a:effectLst/>
              <a:latin typeface="Roboto Flex"/>
            </a:endParaRPr>
          </a:p>
          <a:p>
            <a:pPr algn="l">
              <a:buNone/>
            </a:pPr>
            <a:r>
              <a:rPr lang="zh-TW" altLang="en-US" b="0" i="0">
                <a:effectLst/>
                <a:latin typeface="Roboto Flex"/>
              </a:rPr>
              <a:t>由於在圖像生成的過程中，可以看到</a:t>
            </a:r>
            <a:r>
              <a:rPr lang="en-US" altLang="zh-TW" b="0" i="0">
                <a:effectLst/>
                <a:latin typeface="Roboto Flex"/>
              </a:rPr>
              <a:t>GPT</a:t>
            </a:r>
            <a:r>
              <a:rPr lang="zh-TW" altLang="en-US" b="0" i="0">
                <a:effectLst/>
                <a:latin typeface="Roboto Flex"/>
              </a:rPr>
              <a:t>都會以英文回覆，於是我們請</a:t>
            </a:r>
            <a:r>
              <a:rPr lang="en-US" altLang="zh-TW" b="0" i="0">
                <a:effectLst/>
                <a:latin typeface="Roboto Flex"/>
              </a:rPr>
              <a:t>GPT</a:t>
            </a:r>
            <a:r>
              <a:rPr lang="zh-TW" altLang="en-US" b="0" i="0">
                <a:effectLst/>
                <a:latin typeface="Roboto Flex"/>
              </a:rPr>
              <a:t>輸出的漫畫語言改為英文，可以看出圖片在表達上是符合語意，且文字也是正確的。</a:t>
            </a:r>
          </a:p>
          <a:p>
            <a:pPr algn="l"/>
            <a:r>
              <a:rPr lang="zh-TW" altLang="en-US" b="0" i="0">
                <a:effectLst/>
                <a:latin typeface="Roboto Flex"/>
              </a:rPr>
              <a:t>因此，如果使用者在漫畫的輸出語言上沒有特定的需求，建議使用英文，這樣輸出結果相較繁體中文會更穩定。</a:t>
            </a:r>
          </a:p>
          <a:p>
            <a:pPr algn="l"/>
            <a:endParaRPr lang="zh-TW" altLang="en-US" b="0" i="0">
              <a:effectLst/>
              <a:latin typeface="Roboto Flex"/>
            </a:endParaRPr>
          </a:p>
          <a:p>
            <a:pPr algn="l"/>
            <a:endParaRPr lang="en-US" altLang="zh-TW" b="0" i="0">
              <a:effectLst/>
              <a:latin typeface="Roboto Flex"/>
            </a:endParaRPr>
          </a:p>
          <a:p>
            <a:pPr algn="l" fontAlgn="ctr">
              <a:spcAft>
                <a:spcPts val="1500"/>
              </a:spcAft>
              <a:buNone/>
            </a:pPr>
            <a:r>
              <a:rPr lang="zh-TW" altLang="en-US" b="1" i="0">
                <a:solidFill>
                  <a:srgbClr val="1D2228"/>
                </a:solidFill>
                <a:effectLst/>
                <a:latin typeface="YahooSans VF"/>
              </a:rPr>
              <a:t>數位時代</a:t>
            </a:r>
          </a:p>
          <a:p>
            <a:pPr algn="l" fontAlgn="ctr">
              <a:spcAft>
                <a:spcPts val="1500"/>
              </a:spcAft>
              <a:buNone/>
            </a:pPr>
            <a:r>
              <a:rPr lang="en-US" altLang="zh-TW" b="0" i="0">
                <a:solidFill>
                  <a:srgbClr val="6E7780"/>
                </a:solidFill>
                <a:effectLst/>
                <a:latin typeface="YahooSans VF"/>
              </a:rPr>
              <a:t>2025</a:t>
            </a:r>
            <a:r>
              <a:rPr lang="zh-TW" altLang="en-US" b="0" i="0">
                <a:solidFill>
                  <a:srgbClr val="6E7780"/>
                </a:solidFill>
                <a:effectLst/>
                <a:latin typeface="YahooSans VF"/>
              </a:rPr>
              <a:t>年</a:t>
            </a:r>
            <a:r>
              <a:rPr lang="en-US" altLang="zh-TW" b="0" i="0">
                <a:solidFill>
                  <a:srgbClr val="6E7780"/>
                </a:solidFill>
                <a:effectLst/>
                <a:latin typeface="YahooSans VF"/>
              </a:rPr>
              <a:t>3</a:t>
            </a:r>
            <a:r>
              <a:rPr lang="zh-TW" altLang="en-US" b="0" i="0">
                <a:solidFill>
                  <a:srgbClr val="6E7780"/>
                </a:solidFill>
                <a:effectLst/>
                <a:latin typeface="YahooSans VF"/>
              </a:rPr>
              <a:t>月</a:t>
            </a:r>
            <a:r>
              <a:rPr lang="en-US" altLang="zh-TW" b="0" i="0">
                <a:solidFill>
                  <a:srgbClr val="6E7780"/>
                </a:solidFill>
                <a:effectLst/>
                <a:latin typeface="YahooSans VF"/>
              </a:rPr>
              <a:t>27</a:t>
            </a:r>
            <a:r>
              <a:rPr lang="zh-TW" altLang="en-US" b="0" i="0">
                <a:solidFill>
                  <a:srgbClr val="6E7780"/>
                </a:solidFill>
                <a:effectLst/>
                <a:latin typeface="YahooSans VF"/>
              </a:rPr>
              <a:t>日 週四 下午</a:t>
            </a:r>
            <a:r>
              <a:rPr lang="en-US" altLang="zh-TW" b="0" i="0">
                <a:solidFill>
                  <a:srgbClr val="6E7780"/>
                </a:solidFill>
                <a:effectLst/>
                <a:latin typeface="YahooSans VF"/>
              </a:rPr>
              <a:t>2:58</a:t>
            </a:r>
          </a:p>
          <a:p>
            <a:pPr algn="l">
              <a:buNone/>
            </a:pPr>
            <a:r>
              <a:rPr lang="zh-TW" altLang="en-US" b="1" i="0">
                <a:solidFill>
                  <a:srgbClr val="232A31"/>
                </a:solidFill>
                <a:effectLst/>
                <a:latin typeface="YahooSans VF"/>
              </a:rPr>
              <a:t>重點一</a:t>
            </a:r>
            <a:r>
              <a:rPr lang="zh-TW" altLang="en-US" b="0" i="0">
                <a:solidFill>
                  <a:srgbClr val="232A31"/>
                </a:solidFill>
                <a:effectLst/>
                <a:latin typeface="YahooSans VF"/>
              </a:rPr>
              <a:t> ：</a:t>
            </a:r>
            <a:r>
              <a:rPr lang="en-US" altLang="zh-TW" b="0" i="0" u="none" strike="noStrike">
                <a:solidFill>
                  <a:srgbClr val="0F69FF"/>
                </a:solidFill>
                <a:effectLst/>
                <a:latin typeface="YahooSans VF"/>
                <a:hlinkClick r:id="rId4"/>
              </a:rPr>
              <a:t>OpenAI</a:t>
            </a:r>
            <a:r>
              <a:rPr lang="zh-TW" altLang="en-US" b="0" i="0" u="none" strike="noStrike">
                <a:solidFill>
                  <a:srgbClr val="0F69FF"/>
                </a:solidFill>
                <a:effectLst/>
                <a:latin typeface="YahooSans VF"/>
                <a:hlinkClick r:id="rId4"/>
              </a:rPr>
              <a:t>於</a:t>
            </a:r>
            <a:r>
              <a:rPr lang="en-US" altLang="zh-TW" b="0" i="0" u="none" strike="noStrike">
                <a:solidFill>
                  <a:srgbClr val="0F69FF"/>
                </a:solidFill>
                <a:effectLst/>
                <a:latin typeface="YahooSans VF"/>
                <a:hlinkClick r:id="rId4"/>
              </a:rPr>
              <a:t>3</a:t>
            </a:r>
            <a:r>
              <a:rPr lang="zh-TW" altLang="en-US" b="0" i="0" u="none" strike="noStrike">
                <a:solidFill>
                  <a:srgbClr val="0F69FF"/>
                </a:solidFill>
                <a:effectLst/>
                <a:latin typeface="YahooSans VF"/>
                <a:hlinkClick r:id="rId4"/>
              </a:rPr>
              <a:t>月</a:t>
            </a:r>
            <a:r>
              <a:rPr lang="en-US" altLang="zh-TW" b="0" i="0" u="none" strike="noStrike">
                <a:solidFill>
                  <a:srgbClr val="0F69FF"/>
                </a:solidFill>
                <a:effectLst/>
                <a:latin typeface="YahooSans VF"/>
                <a:hlinkClick r:id="rId4"/>
              </a:rPr>
              <a:t>26</a:t>
            </a:r>
            <a:r>
              <a:rPr lang="zh-TW" altLang="en-US" b="0" i="0" u="none" strike="noStrike">
                <a:solidFill>
                  <a:srgbClr val="0F69FF"/>
                </a:solidFill>
                <a:effectLst/>
                <a:latin typeface="YahooSans VF"/>
                <a:hlinkClick r:id="rId4"/>
              </a:rPr>
              <a:t>日更新旗下語言模型</a:t>
            </a:r>
            <a:r>
              <a:rPr lang="en-US" altLang="zh-TW" b="0" i="0" u="none" strike="noStrike">
                <a:solidFill>
                  <a:srgbClr val="0F69FF"/>
                </a:solidFill>
                <a:effectLst/>
                <a:latin typeface="YahooSans VF"/>
                <a:hlinkClick r:id="rId4"/>
              </a:rPr>
              <a:t>GPT-4o</a:t>
            </a:r>
            <a:r>
              <a:rPr lang="zh-TW" altLang="en-US" b="0" i="0">
                <a:solidFill>
                  <a:srgbClr val="232A31"/>
                </a:solidFill>
                <a:effectLst/>
                <a:latin typeface="YahooSans VF"/>
              </a:rPr>
              <a:t>，使其能夠依照提示，實現精確、準確、逼真的圖像生成。</a:t>
            </a:r>
          </a:p>
          <a:p>
            <a:pPr algn="l">
              <a:buNone/>
            </a:pPr>
            <a:r>
              <a:rPr lang="zh-TW" altLang="en-US" b="1" i="0">
                <a:solidFill>
                  <a:srgbClr val="232A31"/>
                </a:solidFill>
                <a:effectLst/>
                <a:latin typeface="YahooSans VF"/>
              </a:rPr>
              <a:t>重點二</a:t>
            </a:r>
            <a:r>
              <a:rPr lang="zh-TW" altLang="en-US" b="0" i="0">
                <a:solidFill>
                  <a:srgbClr val="232A31"/>
                </a:solidFill>
                <a:effectLst/>
                <a:latin typeface="YahooSans VF"/>
              </a:rPr>
              <a:t> ：先前</a:t>
            </a:r>
            <a:r>
              <a:rPr lang="en-US" altLang="zh-TW" b="0" i="0">
                <a:solidFill>
                  <a:srgbClr val="232A31"/>
                </a:solidFill>
                <a:effectLst/>
                <a:latin typeface="YahooSans VF"/>
              </a:rPr>
              <a:t>OpenAI</a:t>
            </a:r>
            <a:r>
              <a:rPr lang="zh-TW" altLang="en-US" b="0" i="0">
                <a:solidFill>
                  <a:srgbClr val="232A31"/>
                </a:solidFill>
                <a:effectLst/>
                <a:latin typeface="YahooSans VF"/>
              </a:rPr>
              <a:t>的模型難以在圖像中生成清晰可讀的文字段落，但新版 </a:t>
            </a:r>
            <a:r>
              <a:rPr lang="en-US" altLang="zh-TW" b="0" i="0">
                <a:solidFill>
                  <a:srgbClr val="232A31"/>
                </a:solidFill>
                <a:effectLst/>
                <a:latin typeface="YahooSans VF"/>
              </a:rPr>
              <a:t>GPT-4o </a:t>
            </a:r>
            <a:r>
              <a:rPr lang="zh-TW" altLang="en-US" b="0" i="0">
                <a:solidFill>
                  <a:srgbClr val="232A31"/>
                </a:solidFill>
                <a:effectLst/>
                <a:latin typeface="YahooSans VF"/>
              </a:rPr>
              <a:t>已能辦到。</a:t>
            </a:r>
          </a:p>
          <a:p>
            <a:pPr algn="l">
              <a:buNone/>
            </a:pPr>
            <a:r>
              <a:rPr lang="zh-TW" altLang="en-US" b="1" i="0">
                <a:solidFill>
                  <a:srgbClr val="232A31"/>
                </a:solidFill>
                <a:effectLst/>
                <a:latin typeface="YahooSans VF"/>
              </a:rPr>
              <a:t>重點三</a:t>
            </a:r>
            <a:r>
              <a:rPr lang="zh-TW" altLang="en-US" b="0" i="0">
                <a:solidFill>
                  <a:srgbClr val="232A31"/>
                </a:solidFill>
                <a:effectLst/>
                <a:latin typeface="YahooSans VF"/>
              </a:rPr>
              <a:t> ：</a:t>
            </a:r>
            <a:r>
              <a:rPr lang="en-US" altLang="zh-TW" b="0" i="0">
                <a:solidFill>
                  <a:srgbClr val="232A31"/>
                </a:solidFill>
                <a:effectLst/>
                <a:latin typeface="YahooSans VF"/>
              </a:rPr>
              <a:t>GPT-4o</a:t>
            </a:r>
            <a:r>
              <a:rPr lang="zh-TW" altLang="en-US" b="0" i="0">
                <a:solidFill>
                  <a:srgbClr val="232A31"/>
                </a:solidFill>
                <a:effectLst/>
                <a:latin typeface="YahooSans VF"/>
              </a:rPr>
              <a:t>成</a:t>
            </a:r>
            <a:r>
              <a:rPr lang="en-US" altLang="zh-TW" b="0" i="0">
                <a:solidFill>
                  <a:srgbClr val="232A31"/>
                </a:solidFill>
                <a:effectLst/>
                <a:latin typeface="YahooSans VF"/>
              </a:rPr>
              <a:t>ChatGPT</a:t>
            </a:r>
            <a:r>
              <a:rPr lang="zh-TW" altLang="en-US" b="0" i="0">
                <a:solidFill>
                  <a:srgbClr val="232A31"/>
                </a:solidFill>
                <a:effectLst/>
                <a:latin typeface="YahooSans VF"/>
              </a:rPr>
              <a:t>預設圖像模型，原開放免費及付費用戶，但由於使用人數超乎預期，奧特曼表示將推遲向免費用戶發布這項功能。</a:t>
            </a:r>
          </a:p>
          <a:p>
            <a:pPr algn="l">
              <a:buNone/>
            </a:pPr>
            <a:r>
              <a:rPr lang="en-US" altLang="zh-TW" b="0" i="0">
                <a:solidFill>
                  <a:srgbClr val="232A31"/>
                </a:solidFill>
                <a:effectLst/>
                <a:latin typeface="YahooSans VF"/>
              </a:rPr>
              <a:t>OpenAI</a:t>
            </a:r>
            <a:r>
              <a:rPr lang="zh-TW" altLang="en-US" b="0" i="0">
                <a:solidFill>
                  <a:srgbClr val="232A31"/>
                </a:solidFill>
                <a:effectLst/>
                <a:latin typeface="YahooSans VF"/>
              </a:rPr>
              <a:t>近日發表 </a:t>
            </a:r>
            <a:r>
              <a:rPr lang="en-US" altLang="zh-TW" b="0" i="0">
                <a:solidFill>
                  <a:srgbClr val="232A31"/>
                </a:solidFill>
                <a:effectLst/>
                <a:latin typeface="YahooSans VF"/>
              </a:rPr>
              <a:t>GPT-4o </a:t>
            </a:r>
            <a:r>
              <a:rPr lang="zh-TW" altLang="en-US" b="0" i="0">
                <a:solidFill>
                  <a:srgbClr val="232A31"/>
                </a:solidFill>
                <a:effectLst/>
                <a:latin typeface="YahooSans VF"/>
              </a:rPr>
              <a:t>的更新版本，顯著提升了圖像生成的逼真度。這項成果來自為期一年、結合人類訓練員的努力，新版 </a:t>
            </a:r>
            <a:r>
              <a:rPr lang="en-US" altLang="zh-TW" b="0" i="0">
                <a:solidFill>
                  <a:srgbClr val="232A31"/>
                </a:solidFill>
                <a:effectLst/>
                <a:latin typeface="YahooSans VF"/>
              </a:rPr>
              <a:t>GPT-4o </a:t>
            </a:r>
            <a:r>
              <a:rPr lang="zh-TW" altLang="en-US" b="0" i="0">
                <a:solidFill>
                  <a:srgbClr val="232A31"/>
                </a:solidFill>
                <a:effectLst/>
                <a:latin typeface="YahooSans VF"/>
              </a:rPr>
              <a:t>現已取代 </a:t>
            </a:r>
            <a:r>
              <a:rPr lang="en-US" altLang="zh-TW" b="0" i="0">
                <a:solidFill>
                  <a:srgbClr val="232A31"/>
                </a:solidFill>
                <a:effectLst/>
                <a:latin typeface="YahooSans VF"/>
              </a:rPr>
              <a:t>DALL-E 3</a:t>
            </a:r>
            <a:r>
              <a:rPr lang="zh-TW" altLang="en-US" b="0" i="0">
                <a:solidFill>
                  <a:srgbClr val="232A31"/>
                </a:solidFill>
                <a:effectLst/>
                <a:latin typeface="YahooSans VF"/>
              </a:rPr>
              <a:t>，成為旗下聊天機器人 </a:t>
            </a:r>
            <a:r>
              <a:rPr lang="en-US" altLang="zh-TW" b="0" i="0">
                <a:solidFill>
                  <a:srgbClr val="232A31"/>
                </a:solidFill>
                <a:effectLst/>
                <a:latin typeface="YahooSans VF"/>
              </a:rPr>
              <a:t>ChatGPT </a:t>
            </a:r>
            <a:r>
              <a:rPr lang="zh-TW" altLang="en-US" b="0" i="0">
                <a:solidFill>
                  <a:srgbClr val="232A31"/>
                </a:solidFill>
                <a:effectLst/>
                <a:latin typeface="YahooSans VF"/>
              </a:rPr>
              <a:t>預設的圖像生成模型。</a:t>
            </a:r>
          </a:p>
          <a:p>
            <a:pPr algn="l">
              <a:buNone/>
            </a:pPr>
            <a:r>
              <a:rPr lang="en-US" altLang="zh-TW" b="0" i="0">
                <a:solidFill>
                  <a:srgbClr val="232A31"/>
                </a:solidFill>
                <a:effectLst/>
                <a:latin typeface="YahooSans VF"/>
              </a:rPr>
              <a:t>OpenAI</a:t>
            </a:r>
            <a:r>
              <a:rPr lang="zh-TW" altLang="en-US" b="0" i="0">
                <a:solidFill>
                  <a:srgbClr val="232A31"/>
                </a:solidFill>
                <a:effectLst/>
                <a:latin typeface="YahooSans VF"/>
              </a:rPr>
              <a:t>原先表示，無論是 </a:t>
            </a:r>
            <a:r>
              <a:rPr lang="en-US" altLang="zh-TW" b="0" i="0">
                <a:solidFill>
                  <a:srgbClr val="232A31"/>
                </a:solidFill>
                <a:effectLst/>
                <a:latin typeface="YahooSans VF"/>
              </a:rPr>
              <a:t>ChatGPT </a:t>
            </a:r>
            <a:r>
              <a:rPr lang="zh-TW" altLang="en-US" b="0" i="0">
                <a:solidFill>
                  <a:srgbClr val="232A31"/>
                </a:solidFill>
                <a:effectLst/>
                <a:latin typeface="YahooSans VF"/>
              </a:rPr>
              <a:t>的免費用戶，或是 </a:t>
            </a:r>
            <a:r>
              <a:rPr lang="en-US" altLang="zh-TW" b="0" i="0">
                <a:solidFill>
                  <a:srgbClr val="232A31"/>
                </a:solidFill>
                <a:effectLst/>
                <a:latin typeface="YahooSans VF"/>
              </a:rPr>
              <a:t>Plus</a:t>
            </a:r>
            <a:r>
              <a:rPr lang="zh-TW" altLang="en-US" b="0" i="0">
                <a:solidFill>
                  <a:srgbClr val="232A31"/>
                </a:solidFill>
                <a:effectLst/>
                <a:latin typeface="YahooSans VF"/>
              </a:rPr>
              <a:t>、</a:t>
            </a:r>
            <a:r>
              <a:rPr lang="en-US" altLang="zh-TW" b="0" i="0">
                <a:solidFill>
                  <a:srgbClr val="232A31"/>
                </a:solidFill>
                <a:effectLst/>
                <a:latin typeface="YahooSans VF"/>
              </a:rPr>
              <a:t>Team </a:t>
            </a:r>
            <a:r>
              <a:rPr lang="zh-TW" altLang="en-US" b="0" i="0">
                <a:solidFill>
                  <a:srgbClr val="232A31"/>
                </a:solidFill>
                <a:effectLst/>
                <a:latin typeface="YahooSans VF"/>
              </a:rPr>
              <a:t>和 </a:t>
            </a:r>
            <a:r>
              <a:rPr lang="en-US" altLang="zh-TW" b="0" i="0">
                <a:solidFill>
                  <a:srgbClr val="232A31"/>
                </a:solidFill>
                <a:effectLst/>
                <a:latin typeface="YahooSans VF"/>
              </a:rPr>
              <a:t>Pro </a:t>
            </a:r>
            <a:r>
              <a:rPr lang="zh-TW" altLang="en-US" b="0" i="0">
                <a:solidFill>
                  <a:srgbClr val="232A31"/>
                </a:solidFill>
                <a:effectLst/>
                <a:latin typeface="YahooSans VF"/>
              </a:rPr>
              <a:t>方案的訂閱者，現在皆可使用此更新功能。</a:t>
            </a:r>
          </a:p>
          <a:p>
            <a:pPr algn="l">
              <a:buNone/>
            </a:pPr>
            <a:r>
              <a:rPr lang="zh-TW" altLang="en-US" b="0" i="0">
                <a:solidFill>
                  <a:srgbClr val="232A31"/>
                </a:solidFill>
                <a:effectLst/>
                <a:latin typeface="YahooSans VF"/>
              </a:rPr>
              <a:t>但</a:t>
            </a:r>
            <a:r>
              <a:rPr lang="en-US" altLang="zh-TW" b="0" i="0">
                <a:solidFill>
                  <a:srgbClr val="232A31"/>
                </a:solidFill>
                <a:effectLst/>
                <a:latin typeface="YahooSans VF"/>
              </a:rPr>
              <a:t>OpenAI</a:t>
            </a:r>
            <a:r>
              <a:rPr lang="zh-TW" altLang="en-US" b="0" i="0">
                <a:solidFill>
                  <a:srgbClr val="232A31"/>
                </a:solidFill>
                <a:effectLst/>
                <a:latin typeface="YahooSans VF"/>
              </a:rPr>
              <a:t>執行長</a:t>
            </a:r>
            <a:r>
              <a:rPr lang="en-US" altLang="zh-TW" b="0" i="0" u="none" strike="noStrike">
                <a:solidFill>
                  <a:srgbClr val="0F69FF"/>
                </a:solidFill>
                <a:effectLst/>
                <a:latin typeface="YahooSans VF"/>
                <a:hlinkClick r:id="rId5"/>
              </a:rPr>
              <a:t>Sam Altman</a:t>
            </a:r>
            <a:r>
              <a:rPr lang="zh-TW" altLang="en-US" b="0" i="0" u="none" strike="noStrike">
                <a:solidFill>
                  <a:srgbClr val="0F69FF"/>
                </a:solidFill>
                <a:effectLst/>
                <a:latin typeface="YahooSans VF"/>
                <a:hlinkClick r:id="rId5"/>
              </a:rPr>
              <a:t>週三宣布</a:t>
            </a:r>
            <a:r>
              <a:rPr lang="zh-TW" altLang="en-US" b="0" i="0">
                <a:solidFill>
                  <a:srgbClr val="232A31"/>
                </a:solidFill>
                <a:effectLst/>
                <a:latin typeface="YahooSans VF"/>
              </a:rPr>
              <a:t>，</a:t>
            </a:r>
            <a:r>
              <a:rPr lang="en-US" altLang="zh-TW" b="0" i="0">
                <a:solidFill>
                  <a:srgbClr val="232A31"/>
                </a:solidFill>
                <a:effectLst/>
                <a:latin typeface="YahooSans VF"/>
              </a:rPr>
              <a:t>ChatGPT </a:t>
            </a:r>
            <a:r>
              <a:rPr lang="zh-TW" altLang="en-US" b="0" i="0">
                <a:solidFill>
                  <a:srgbClr val="232A31"/>
                </a:solidFill>
                <a:effectLst/>
                <a:latin typeface="YahooSans VF"/>
              </a:rPr>
              <a:t>新推出的</a:t>
            </a:r>
            <a:r>
              <a:rPr lang="en-US" altLang="zh-TW" b="0" i="0">
                <a:solidFill>
                  <a:srgbClr val="232A31"/>
                </a:solidFill>
                <a:effectLst/>
                <a:latin typeface="YahooSans VF"/>
              </a:rPr>
              <a:t>AI</a:t>
            </a:r>
            <a:r>
              <a:rPr lang="zh-TW" altLang="en-US" b="0" i="0">
                <a:solidFill>
                  <a:srgbClr val="232A31"/>
                </a:solidFill>
                <a:effectLst/>
                <a:latin typeface="YahooSans VF"/>
              </a:rPr>
              <a:t>圖像功能將推遲向免費用戶開放，原因是需求量遠高於公司預期：「</a:t>
            </a:r>
            <a:r>
              <a:rPr lang="en-US" altLang="zh-TW" b="0" i="0">
                <a:solidFill>
                  <a:srgbClr val="232A31"/>
                </a:solidFill>
                <a:effectLst/>
                <a:latin typeface="YahooSans VF"/>
              </a:rPr>
              <a:t>ChatGPT </a:t>
            </a:r>
            <a:r>
              <a:rPr lang="zh-TW" altLang="en-US" b="0" i="0">
                <a:solidFill>
                  <a:srgbClr val="232A31"/>
                </a:solidFill>
                <a:effectLst/>
                <a:latin typeface="YahooSans VF"/>
              </a:rPr>
              <a:t>中的圖像功能比我們預期的還要受歡迎（而且我們原本的預期已經相當高）。」</a:t>
            </a:r>
          </a:p>
          <a:p>
            <a:pPr algn="l">
              <a:buNone/>
            </a:pPr>
            <a:r>
              <a:rPr lang="zh-TW" altLang="en-US" b="0" i="0">
                <a:solidFill>
                  <a:srgbClr val="232A31"/>
                </a:solidFill>
                <a:effectLst/>
                <a:latin typeface="YahooSans VF"/>
              </a:rPr>
              <a:t>截至目前，</a:t>
            </a:r>
            <a:r>
              <a:rPr lang="en-US" altLang="zh-TW" b="0" i="0">
                <a:solidFill>
                  <a:srgbClr val="232A31"/>
                </a:solidFill>
                <a:effectLst/>
                <a:latin typeface="YahooSans VF"/>
              </a:rPr>
              <a:t>GPT-4o</a:t>
            </a:r>
            <a:r>
              <a:rPr lang="zh-TW" altLang="en-US" b="0" i="0">
                <a:solidFill>
                  <a:srgbClr val="232A31"/>
                </a:solidFill>
                <a:effectLst/>
                <a:latin typeface="YahooSans VF"/>
              </a:rPr>
              <a:t>的生圖新功能己在各大社群網路暴紅，尤其是「吉卜力風格」圖像，就連馬斯克、奧特曼都紛紛上傳新頭像。</a:t>
            </a:r>
          </a:p>
          <a:p>
            <a:pPr algn="l">
              <a:buNone/>
            </a:pPr>
            <a:r>
              <a:rPr lang="en-US" altLang="zh-TW" b="1" i="0">
                <a:solidFill>
                  <a:srgbClr val="1D2228"/>
                </a:solidFill>
                <a:effectLst/>
                <a:latin typeface="YahooSans VF"/>
              </a:rPr>
              <a:t>AI</a:t>
            </a:r>
            <a:r>
              <a:rPr lang="zh-TW" altLang="en-US" b="1" i="0">
                <a:solidFill>
                  <a:srgbClr val="1D2228"/>
                </a:solidFill>
                <a:effectLst/>
                <a:latin typeface="YahooSans VF"/>
              </a:rPr>
              <a:t>更懂人話了！關鍵是一群「人類訓練員」</a:t>
            </a:r>
          </a:p>
          <a:p>
            <a:pPr algn="l">
              <a:buNone/>
            </a:pPr>
            <a:r>
              <a:rPr lang="zh-TW" altLang="en-US" b="0" i="0">
                <a:solidFill>
                  <a:srgbClr val="232A31"/>
                </a:solidFill>
                <a:effectLst/>
                <a:latin typeface="YahooSans VF"/>
              </a:rPr>
              <a:t>此次 </a:t>
            </a:r>
            <a:r>
              <a:rPr lang="en-US" altLang="zh-TW" b="0" i="0">
                <a:solidFill>
                  <a:srgbClr val="232A31"/>
                </a:solidFill>
                <a:effectLst/>
                <a:latin typeface="YahooSans VF"/>
              </a:rPr>
              <a:t>GPT-4o </a:t>
            </a:r>
            <a:r>
              <a:rPr lang="zh-TW" altLang="en-US" b="0" i="0">
                <a:solidFill>
                  <a:srgbClr val="232A31"/>
                </a:solidFill>
                <a:effectLst/>
                <a:latin typeface="YahooSans VF"/>
              </a:rPr>
              <a:t>圖像生成能力提升的背後，關鍵在於一群「人類訓練員」的貢獻。該計畫首席研究員 </a:t>
            </a:r>
            <a:r>
              <a:rPr lang="en-US" altLang="zh-TW" b="0" i="0">
                <a:solidFill>
                  <a:srgbClr val="232A31"/>
                </a:solidFill>
                <a:effectLst/>
                <a:latin typeface="YahooSans VF"/>
              </a:rPr>
              <a:t>Gabriel Goh </a:t>
            </a:r>
            <a:r>
              <a:rPr lang="zh-TW" altLang="en-US" b="0" i="0">
                <a:solidFill>
                  <a:srgbClr val="232A31"/>
                </a:solidFill>
                <a:effectLst/>
                <a:latin typeface="YahooSans VF"/>
              </a:rPr>
              <a:t>指出，這些訓練員負責標註訓練數據，指出 </a:t>
            </a:r>
            <a:r>
              <a:rPr lang="en-US" altLang="zh-TW" b="0" i="0">
                <a:solidFill>
                  <a:srgbClr val="232A31"/>
                </a:solidFill>
                <a:effectLst/>
                <a:latin typeface="YahooSans VF"/>
              </a:rPr>
              <a:t>AI </a:t>
            </a:r>
            <a:r>
              <a:rPr lang="zh-TW" altLang="en-US" b="0" i="0">
                <a:solidFill>
                  <a:srgbClr val="232A31"/>
                </a:solidFill>
                <a:effectLst/>
                <a:latin typeface="YahooSans VF"/>
              </a:rPr>
              <a:t>生成圖像中的拼寫錯誤、異常的手部或臉部等瑕疵。透過這種被稱為「人類回饋強化學習」</a:t>
            </a:r>
            <a:r>
              <a:rPr lang="en-US" altLang="zh-TW" b="0" i="0">
                <a:solidFill>
                  <a:srgbClr val="232A31"/>
                </a:solidFill>
                <a:effectLst/>
                <a:latin typeface="YahooSans VF"/>
              </a:rPr>
              <a:t>(Reinforcement Learning from Human Feedback, RLHF) </a:t>
            </a:r>
            <a:r>
              <a:rPr lang="zh-TW" altLang="en-US" b="0" i="0">
                <a:solidFill>
                  <a:srgbClr val="232A31"/>
                </a:solidFill>
                <a:effectLst/>
                <a:latin typeface="YahooSans VF"/>
              </a:rPr>
              <a:t>的常見技術，</a:t>
            </a:r>
            <a:r>
              <a:rPr lang="en-US" altLang="zh-TW" b="0" i="0">
                <a:solidFill>
                  <a:srgbClr val="232A31"/>
                </a:solidFill>
                <a:effectLst/>
                <a:latin typeface="YahooSans VF"/>
              </a:rPr>
              <a:t>AI </a:t>
            </a:r>
            <a:r>
              <a:rPr lang="zh-TW" altLang="en-US" b="0" i="0">
                <a:solidFill>
                  <a:srgbClr val="232A31"/>
                </a:solidFill>
                <a:effectLst/>
                <a:latin typeface="YahooSans VF"/>
              </a:rPr>
              <a:t>模型學會更精確地遵循人類指示，從而生成更準確、實用的圖像。</a:t>
            </a:r>
          </a:p>
          <a:p>
            <a:pPr algn="l">
              <a:buNone/>
            </a:pPr>
            <a:r>
              <a:rPr lang="en-US" altLang="zh-TW" b="0" i="0">
                <a:solidFill>
                  <a:srgbClr val="232A31"/>
                </a:solidFill>
                <a:effectLst/>
                <a:latin typeface="YahooSans VF"/>
              </a:rPr>
              <a:t>OpenAI </a:t>
            </a:r>
            <a:r>
              <a:rPr lang="zh-TW" altLang="en-US" b="0" i="0">
                <a:solidFill>
                  <a:srgbClr val="232A31"/>
                </a:solidFill>
                <a:effectLst/>
                <a:latin typeface="YahooSans VF"/>
              </a:rPr>
              <a:t>透露，約有略多於</a:t>
            </a:r>
            <a:r>
              <a:rPr lang="en-US" altLang="zh-TW" b="0" i="0">
                <a:solidFill>
                  <a:srgbClr val="232A31"/>
                </a:solidFill>
                <a:effectLst/>
                <a:latin typeface="YahooSans VF"/>
              </a:rPr>
              <a:t>100</a:t>
            </a:r>
            <a:r>
              <a:rPr lang="zh-TW" altLang="en-US" b="0" i="0">
                <a:solidFill>
                  <a:srgbClr val="232A31"/>
                </a:solidFill>
                <a:effectLst/>
                <a:latin typeface="YahooSans VF"/>
              </a:rPr>
              <a:t>名人類工作者參與了此次的強化學習過程。</a:t>
            </a:r>
            <a:r>
              <a:rPr lang="en-US" altLang="zh-TW" b="0" i="0">
                <a:solidFill>
                  <a:srgbClr val="232A31"/>
                </a:solidFill>
                <a:effectLst/>
                <a:latin typeface="YahooSans VF"/>
              </a:rPr>
              <a:t>Goh </a:t>
            </a:r>
            <a:r>
              <a:rPr lang="zh-TW" altLang="en-US" b="0" i="0">
                <a:solidFill>
                  <a:srgbClr val="232A31"/>
                </a:solidFill>
                <a:effectLst/>
                <a:latin typeface="YahooSans VF"/>
              </a:rPr>
              <a:t>強調：「基礎模型本身已具備智慧，而 </a:t>
            </a:r>
            <a:r>
              <a:rPr lang="en-US" altLang="zh-TW" b="0" i="0">
                <a:solidFill>
                  <a:srgbClr val="232A31"/>
                </a:solidFill>
                <a:effectLst/>
                <a:latin typeface="YahooSans VF"/>
              </a:rPr>
              <a:t>RLHF </a:t>
            </a:r>
            <a:r>
              <a:rPr lang="zh-TW" altLang="en-US" b="0" i="0">
                <a:solidFill>
                  <a:srgbClr val="232A31"/>
                </a:solidFill>
                <a:effectLst/>
                <a:latin typeface="YahooSans VF"/>
              </a:rPr>
              <a:t>過程則能引導並提煉這種智慧。」</a:t>
            </a:r>
          </a:p>
          <a:p>
            <a:pPr algn="l">
              <a:buNone/>
            </a:pPr>
            <a:r>
              <a:rPr lang="en-US" altLang="zh-TW" b="0" i="0">
                <a:solidFill>
                  <a:srgbClr val="232A31"/>
                </a:solidFill>
                <a:effectLst/>
                <a:latin typeface="YahooSans VF"/>
              </a:rPr>
              <a:t>OpenAI </a:t>
            </a:r>
            <a:r>
              <a:rPr lang="zh-TW" altLang="en-US" b="0" i="0">
                <a:solidFill>
                  <a:srgbClr val="232A31"/>
                </a:solidFill>
                <a:effectLst/>
                <a:latin typeface="YahooSans VF"/>
              </a:rPr>
              <a:t>表示，隨著 </a:t>
            </a:r>
            <a:r>
              <a:rPr lang="en-US" altLang="zh-TW" b="0" i="0">
                <a:solidFill>
                  <a:srgbClr val="232A31"/>
                </a:solidFill>
                <a:effectLst/>
                <a:latin typeface="YahooSans VF"/>
              </a:rPr>
              <a:t>GPT-4o </a:t>
            </a:r>
            <a:r>
              <a:rPr lang="zh-TW" altLang="en-US" b="0" i="0">
                <a:solidFill>
                  <a:srgbClr val="232A31"/>
                </a:solidFill>
                <a:effectLst/>
                <a:latin typeface="YahooSans VF"/>
              </a:rPr>
              <a:t>研究的進展，</a:t>
            </a:r>
            <a:r>
              <a:rPr lang="en-US" altLang="zh-TW" b="0" i="0">
                <a:solidFill>
                  <a:srgbClr val="232A31"/>
                </a:solidFill>
                <a:effectLst/>
                <a:latin typeface="YahooSans VF"/>
              </a:rPr>
              <a:t>ChatGPT </a:t>
            </a:r>
            <a:r>
              <a:rPr lang="zh-TW" altLang="en-US" b="0" i="0">
                <a:solidFill>
                  <a:srgbClr val="232A31"/>
                </a:solidFill>
                <a:effectLst/>
                <a:latin typeface="YahooSans VF"/>
              </a:rPr>
              <a:t>的圖像生成功能對消費者和企業而言實用性大增。例如，先前的模型難以在圖像中生成清晰可讀的文字段落，但新版 </a:t>
            </a:r>
            <a:r>
              <a:rPr lang="en-US" altLang="zh-TW" b="0" i="0">
                <a:solidFill>
                  <a:srgbClr val="232A31"/>
                </a:solidFill>
                <a:effectLst/>
                <a:latin typeface="YahooSans VF"/>
              </a:rPr>
              <a:t>GPT-4o </a:t>
            </a:r>
            <a:r>
              <a:rPr lang="zh-TW" altLang="en-US" b="0" i="0">
                <a:solidFill>
                  <a:srgbClr val="232A31"/>
                </a:solidFill>
                <a:effectLst/>
                <a:latin typeface="YahooSans VF"/>
              </a:rPr>
              <a:t>已能辦到。</a:t>
            </a:r>
          </a:p>
          <a:p>
            <a:pPr algn="l">
              <a:buNone/>
            </a:pPr>
            <a:r>
              <a:rPr lang="zh-TW" altLang="en-US" b="0" i="0">
                <a:solidFill>
                  <a:srgbClr val="1D2228"/>
                </a:solidFill>
                <a:effectLst/>
                <a:latin typeface="YahooSans VF"/>
              </a:rPr>
              <a:t>藍色電鋸</a:t>
            </a:r>
            <a:r>
              <a:rPr lang="en-US" altLang="zh-TW" b="0" i="0">
                <a:solidFill>
                  <a:srgbClr val="1D2228"/>
                </a:solidFill>
                <a:effectLst/>
                <a:latin typeface="YahooSans VF"/>
              </a:rPr>
              <a:t>.jpg </a:t>
            </a:r>
            <a:r>
              <a:rPr lang="zh-TW" altLang="en-US" b="0" i="0">
                <a:solidFill>
                  <a:srgbClr val="1D2228"/>
                </a:solidFill>
                <a:effectLst/>
                <a:latin typeface="YahooSans VF"/>
              </a:rPr>
              <a:t>圖</a:t>
            </a:r>
            <a:r>
              <a:rPr lang="en-US" altLang="zh-TW" b="0" i="0">
                <a:solidFill>
                  <a:srgbClr val="1D2228"/>
                </a:solidFill>
                <a:effectLst/>
                <a:latin typeface="YahooSans VF"/>
              </a:rPr>
              <a:t>/OpenAI</a:t>
            </a:r>
          </a:p>
          <a:p>
            <a:pPr algn="l">
              <a:buNone/>
            </a:pPr>
            <a:r>
              <a:rPr lang="zh-TW" altLang="en-US" b="0" i="0">
                <a:solidFill>
                  <a:srgbClr val="1D2228"/>
                </a:solidFill>
                <a:effectLst/>
                <a:latin typeface="YahooSans VF"/>
              </a:rPr>
              <a:t>切火雞</a:t>
            </a:r>
            <a:r>
              <a:rPr lang="en-US" altLang="zh-TW" b="0" i="0">
                <a:solidFill>
                  <a:srgbClr val="1D2228"/>
                </a:solidFill>
                <a:effectLst/>
                <a:latin typeface="YahooSans VF"/>
              </a:rPr>
              <a:t>.jpg </a:t>
            </a:r>
            <a:r>
              <a:rPr lang="zh-TW" altLang="en-US" b="0" i="0">
                <a:solidFill>
                  <a:srgbClr val="1D2228"/>
                </a:solidFill>
                <a:effectLst/>
                <a:latin typeface="YahooSans VF"/>
              </a:rPr>
              <a:t>圖</a:t>
            </a:r>
            <a:r>
              <a:rPr lang="en-US" altLang="zh-TW" b="0" i="0">
                <a:solidFill>
                  <a:srgbClr val="1D2228"/>
                </a:solidFill>
                <a:effectLst/>
                <a:latin typeface="YahooSans VF"/>
              </a:rPr>
              <a:t>/OpenAI</a:t>
            </a:r>
          </a:p>
          <a:p>
            <a:pPr algn="l">
              <a:buNone/>
            </a:pPr>
            <a:r>
              <a:rPr lang="en-US" altLang="zh-TW" b="0" i="0">
                <a:solidFill>
                  <a:srgbClr val="232A31"/>
                </a:solidFill>
                <a:effectLst/>
                <a:latin typeface="YahooSans VF"/>
              </a:rPr>
              <a:t>ChatGPT </a:t>
            </a:r>
            <a:r>
              <a:rPr lang="zh-TW" altLang="en-US" b="0" i="0">
                <a:solidFill>
                  <a:srgbClr val="232A31"/>
                </a:solidFill>
                <a:effectLst/>
                <a:latin typeface="YahooSans VF"/>
              </a:rPr>
              <a:t>多模態產品負責人 </a:t>
            </a:r>
            <a:r>
              <a:rPr lang="en-US" altLang="zh-TW" b="0" i="0">
                <a:solidFill>
                  <a:srgbClr val="232A31"/>
                </a:solidFill>
                <a:effectLst/>
                <a:latin typeface="YahooSans VF"/>
              </a:rPr>
              <a:t>Jackie Shannon </a:t>
            </a:r>
            <a:r>
              <a:rPr lang="zh-TW" altLang="en-US" b="0" i="0">
                <a:solidFill>
                  <a:srgbClr val="232A31"/>
                </a:solidFill>
                <a:effectLst/>
                <a:latin typeface="YahooSans VF"/>
              </a:rPr>
              <a:t>補充，新模型還能創建透明背景，讓企業得以製作標誌或其他圖像識別元素，甚至能依據使用者上傳的品牌風格指南生成圖像。</a:t>
            </a:r>
          </a:p>
          <a:p>
            <a:pPr algn="l">
              <a:buNone/>
            </a:pPr>
            <a:r>
              <a:rPr lang="zh-TW" altLang="en-US" b="0" i="0">
                <a:solidFill>
                  <a:srgbClr val="232A31"/>
                </a:solidFill>
                <a:effectLst/>
                <a:latin typeface="YahooSans VF"/>
              </a:rPr>
              <a:t>延伸閱讀：</a:t>
            </a:r>
            <a:r>
              <a:rPr lang="en-US" altLang="zh-TW" b="0" i="0" u="none" strike="noStrike">
                <a:solidFill>
                  <a:srgbClr val="0F69FF"/>
                </a:solidFill>
                <a:effectLst/>
                <a:latin typeface="YahooSans VF"/>
                <a:hlinkClick r:id="rId6"/>
              </a:rPr>
              <a:t>Gamma</a:t>
            </a:r>
            <a:r>
              <a:rPr lang="zh-TW" altLang="en-US" b="0" i="0" u="none" strike="noStrike">
                <a:solidFill>
                  <a:srgbClr val="0F69FF"/>
                </a:solidFill>
                <a:effectLst/>
                <a:latin typeface="YahooSans VF"/>
                <a:hlinkClick r:id="rId6"/>
              </a:rPr>
              <a:t>免費版怎麼用？</a:t>
            </a:r>
            <a:r>
              <a:rPr lang="en-US" altLang="zh-TW" b="0" i="0" u="none" strike="noStrike">
                <a:solidFill>
                  <a:srgbClr val="0F69FF"/>
                </a:solidFill>
                <a:effectLst/>
                <a:latin typeface="YahooSans VF"/>
                <a:hlinkClick r:id="rId6"/>
              </a:rPr>
              <a:t>30</a:t>
            </a:r>
            <a:r>
              <a:rPr lang="zh-TW" altLang="en-US" b="0" i="0" u="none" strike="noStrike">
                <a:solidFill>
                  <a:srgbClr val="0F69FF"/>
                </a:solidFill>
                <a:effectLst/>
                <a:latin typeface="YahooSans VF"/>
                <a:hlinkClick r:id="rId6"/>
              </a:rPr>
              <a:t>秒生成簡報、網頁，還能一鍵製作社群圖卡！完整攻略一次收</a:t>
            </a:r>
            <a:endParaRPr lang="zh-TW" altLang="en-US" b="0" i="0">
              <a:solidFill>
                <a:srgbClr val="232A31"/>
              </a:solidFill>
              <a:effectLst/>
              <a:latin typeface="YahooSans VF"/>
            </a:endParaRPr>
          </a:p>
          <a:p>
            <a:pPr algn="l">
              <a:buNone/>
            </a:pPr>
            <a:endParaRPr lang="en-US" altLang="zh-TW" b="1" i="0">
              <a:solidFill>
                <a:srgbClr val="1D2228"/>
              </a:solidFill>
              <a:effectLst/>
              <a:latin typeface="YahooSans VF"/>
            </a:endParaRPr>
          </a:p>
          <a:p>
            <a:pPr algn="l">
              <a:buNone/>
            </a:pPr>
            <a:endParaRPr lang="en-US" altLang="zh-TW" b="1" i="0">
              <a:solidFill>
                <a:srgbClr val="1D2228"/>
              </a:solidFill>
              <a:effectLst/>
              <a:latin typeface="YahooSans VF"/>
            </a:endParaRPr>
          </a:p>
          <a:p>
            <a:pPr algn="l">
              <a:buNone/>
            </a:pPr>
            <a:r>
              <a:rPr lang="zh-TW" altLang="en-US" b="1" i="0">
                <a:solidFill>
                  <a:srgbClr val="1D2228"/>
                </a:solidFill>
                <a:effectLst/>
                <a:latin typeface="YahooSans VF"/>
              </a:rPr>
              <a:t>實測！</a:t>
            </a:r>
            <a:r>
              <a:rPr lang="en-US" altLang="zh-TW" b="1" i="0">
                <a:solidFill>
                  <a:srgbClr val="1D2228"/>
                </a:solidFill>
                <a:effectLst/>
                <a:latin typeface="YahooSans VF"/>
              </a:rPr>
              <a:t>GPT-4o</a:t>
            </a:r>
            <a:r>
              <a:rPr lang="zh-TW" altLang="en-US" b="1" i="0">
                <a:solidFill>
                  <a:srgbClr val="1D2228"/>
                </a:solidFill>
                <a:effectLst/>
                <a:latin typeface="YahooSans VF"/>
              </a:rPr>
              <a:t>比</a:t>
            </a:r>
            <a:r>
              <a:rPr lang="en-US" altLang="zh-TW" b="1" i="0">
                <a:solidFill>
                  <a:srgbClr val="1D2228"/>
                </a:solidFill>
                <a:effectLst/>
                <a:latin typeface="YahooSans VF"/>
              </a:rPr>
              <a:t>Grok</a:t>
            </a:r>
            <a:r>
              <a:rPr lang="zh-TW" altLang="en-US" b="1" i="0">
                <a:solidFill>
                  <a:srgbClr val="1D2228"/>
                </a:solidFill>
                <a:effectLst/>
                <a:latin typeface="YahooSans VF"/>
              </a:rPr>
              <a:t>更厲害嗎？</a:t>
            </a:r>
          </a:p>
          <a:p>
            <a:pPr algn="l">
              <a:buNone/>
            </a:pPr>
            <a:r>
              <a:rPr lang="zh-TW" altLang="en-US" b="0" i="0">
                <a:solidFill>
                  <a:srgbClr val="232A31"/>
                </a:solidFill>
                <a:effectLst/>
                <a:latin typeface="YahooSans VF"/>
              </a:rPr>
              <a:t>在</a:t>
            </a:r>
            <a:r>
              <a:rPr lang="en-US" altLang="zh-TW" b="0" i="0">
                <a:solidFill>
                  <a:srgbClr val="232A31"/>
                </a:solidFill>
                <a:effectLst/>
                <a:latin typeface="YahooSans VF"/>
              </a:rPr>
              <a:t>GPT-4o</a:t>
            </a:r>
            <a:r>
              <a:rPr lang="zh-TW" altLang="en-US" b="0" i="0">
                <a:solidFill>
                  <a:srgbClr val="232A31"/>
                </a:solidFill>
                <a:effectLst/>
                <a:latin typeface="YahooSans VF"/>
              </a:rPr>
              <a:t>強化生圖能力之前，馬斯克旗下</a:t>
            </a:r>
            <a:r>
              <a:rPr lang="en-US" altLang="zh-TW" b="0" i="0">
                <a:solidFill>
                  <a:srgbClr val="232A31"/>
                </a:solidFill>
                <a:effectLst/>
                <a:latin typeface="YahooSans VF"/>
              </a:rPr>
              <a:t>xAI</a:t>
            </a:r>
            <a:r>
              <a:rPr lang="zh-TW" altLang="en-US" b="0" i="0">
                <a:solidFill>
                  <a:srgbClr val="232A31"/>
                </a:solidFill>
                <a:effectLst/>
                <a:latin typeface="YahooSans VF"/>
              </a:rPr>
              <a:t>所開發的</a:t>
            </a:r>
            <a:r>
              <a:rPr lang="en-US" altLang="zh-TW" b="0" i="0">
                <a:solidFill>
                  <a:srgbClr val="232A31"/>
                </a:solidFill>
                <a:effectLst/>
                <a:latin typeface="YahooSans VF"/>
              </a:rPr>
              <a:t>Grok</a:t>
            </a:r>
            <a:r>
              <a:rPr lang="zh-TW" altLang="en-US" b="0" i="0">
                <a:solidFill>
                  <a:srgbClr val="232A31"/>
                </a:solidFill>
                <a:effectLst/>
                <a:latin typeface="YahooSans VF"/>
              </a:rPr>
              <a:t>是相對生圖友善的語言模型。因此，</a:t>
            </a:r>
            <a:r>
              <a:rPr lang="en-US" altLang="zh-TW" b="0" i="0">
                <a:solidFill>
                  <a:srgbClr val="232A31"/>
                </a:solidFill>
                <a:effectLst/>
                <a:latin typeface="YahooSans VF"/>
              </a:rPr>
              <a:t>《</a:t>
            </a:r>
            <a:r>
              <a:rPr lang="zh-TW" altLang="en-US" b="0" i="0">
                <a:solidFill>
                  <a:srgbClr val="232A31"/>
                </a:solidFill>
                <a:effectLst/>
                <a:latin typeface="YahooSans VF"/>
              </a:rPr>
              <a:t>數位時代</a:t>
            </a:r>
            <a:r>
              <a:rPr lang="en-US" altLang="zh-TW" b="0" i="0">
                <a:solidFill>
                  <a:srgbClr val="232A31"/>
                </a:solidFill>
                <a:effectLst/>
                <a:latin typeface="YahooSans VF"/>
              </a:rPr>
              <a:t>》</a:t>
            </a:r>
            <a:r>
              <a:rPr lang="zh-TW" altLang="en-US" b="0" i="0">
                <a:solidFill>
                  <a:srgbClr val="232A31"/>
                </a:solidFill>
                <a:effectLst/>
                <a:latin typeface="YahooSans VF"/>
              </a:rPr>
              <a:t>以下接逐一實測相同的生圖</a:t>
            </a:r>
            <a:r>
              <a:rPr lang="en-US" altLang="zh-TW" b="0" i="0">
                <a:solidFill>
                  <a:srgbClr val="232A31"/>
                </a:solidFill>
                <a:effectLst/>
                <a:latin typeface="YahooSans VF"/>
              </a:rPr>
              <a:t>Prompt</a:t>
            </a:r>
            <a:r>
              <a:rPr lang="zh-TW" altLang="en-US" b="0" i="0">
                <a:solidFill>
                  <a:srgbClr val="232A31"/>
                </a:solidFill>
                <a:effectLst/>
                <a:latin typeface="YahooSans VF"/>
              </a:rPr>
              <a:t>（相對複雜的圖片，將利用</a:t>
            </a:r>
            <a:r>
              <a:rPr lang="en-US" altLang="zh-TW" b="0" i="0">
                <a:solidFill>
                  <a:srgbClr val="232A31"/>
                </a:solidFill>
                <a:effectLst/>
                <a:latin typeface="YahooSans VF"/>
              </a:rPr>
              <a:t>Gemini 2.5 Pro</a:t>
            </a:r>
            <a:r>
              <a:rPr lang="zh-TW" altLang="en-US" b="0" i="0">
                <a:solidFill>
                  <a:srgbClr val="232A31"/>
                </a:solidFill>
                <a:effectLst/>
                <a:latin typeface="YahooSans VF"/>
              </a:rPr>
              <a:t>生成），來比較能力差異。</a:t>
            </a:r>
          </a:p>
          <a:p>
            <a:pPr algn="l">
              <a:spcBef>
                <a:spcPts val="750"/>
              </a:spcBef>
              <a:spcAft>
                <a:spcPts val="1125"/>
              </a:spcAft>
              <a:buNone/>
            </a:pPr>
            <a:endParaRPr lang="en-US" altLang="zh-TW" b="1" i="0">
              <a:solidFill>
                <a:srgbClr val="1D2228"/>
              </a:solidFill>
              <a:effectLst/>
              <a:latin typeface="YahooSans VF"/>
            </a:endParaRPr>
          </a:p>
          <a:p>
            <a:pPr algn="l">
              <a:spcBef>
                <a:spcPts val="750"/>
              </a:spcBef>
              <a:spcAft>
                <a:spcPts val="1125"/>
              </a:spcAft>
              <a:buNone/>
            </a:pPr>
            <a:endParaRPr lang="en-US" altLang="zh-TW" b="1" i="0">
              <a:solidFill>
                <a:srgbClr val="1D2228"/>
              </a:solidFill>
              <a:effectLst/>
              <a:latin typeface="YahooSans VF"/>
            </a:endParaRPr>
          </a:p>
          <a:p>
            <a:pPr algn="l">
              <a:spcBef>
                <a:spcPts val="750"/>
              </a:spcBef>
              <a:spcAft>
                <a:spcPts val="1125"/>
              </a:spcAft>
              <a:buNone/>
            </a:pPr>
            <a:r>
              <a:rPr lang="zh-TW" altLang="en-US" b="1" i="0">
                <a:solidFill>
                  <a:srgbClr val="1D2228"/>
                </a:solidFill>
                <a:effectLst/>
                <a:latin typeface="YahooSans VF"/>
              </a:rPr>
              <a:t>題目</a:t>
            </a:r>
            <a:r>
              <a:rPr lang="en-US" altLang="zh-TW" b="1" i="0">
                <a:solidFill>
                  <a:srgbClr val="1D2228"/>
                </a:solidFill>
                <a:effectLst/>
                <a:latin typeface="YahooSans VF"/>
              </a:rPr>
              <a:t>1</a:t>
            </a:r>
            <a:r>
              <a:rPr lang="zh-TW" altLang="en-US" b="1" i="0">
                <a:solidFill>
                  <a:srgbClr val="1D2228"/>
                </a:solidFill>
                <a:effectLst/>
                <a:latin typeface="YahooSans VF"/>
              </a:rPr>
              <a:t>：單一物件清晰度</a:t>
            </a:r>
            <a:r>
              <a:rPr lang="en-US" altLang="zh-TW" b="1" i="0">
                <a:solidFill>
                  <a:srgbClr val="1D2228"/>
                </a:solidFill>
                <a:effectLst/>
                <a:latin typeface="YahooSans VF"/>
              </a:rPr>
              <a:t>(</a:t>
            </a:r>
            <a:r>
              <a:rPr lang="zh-TW" altLang="en-US" b="1" i="0">
                <a:solidFill>
                  <a:srgbClr val="1D2228"/>
                </a:solidFill>
                <a:effectLst/>
                <a:latin typeface="YahooSans VF"/>
              </a:rPr>
              <a:t>貓</a:t>
            </a:r>
            <a:r>
              <a:rPr lang="en-US" altLang="zh-TW" b="1" i="0">
                <a:solidFill>
                  <a:srgbClr val="1D2228"/>
                </a:solidFill>
                <a:effectLst/>
                <a:latin typeface="YahooSans VF"/>
              </a:rPr>
              <a:t>)</a:t>
            </a:r>
          </a:p>
          <a:p>
            <a:pPr algn="l">
              <a:buNone/>
            </a:pPr>
            <a:r>
              <a:rPr lang="zh-TW" altLang="en-US" b="0" i="0">
                <a:solidFill>
                  <a:srgbClr val="232A31"/>
                </a:solidFill>
                <a:effectLst/>
                <a:latin typeface="YahooSans VF"/>
              </a:rPr>
              <a:t>首先從最簡單的開始。提示是：</a:t>
            </a:r>
          </a:p>
          <a:p>
            <a:pPr algn="l">
              <a:buNone/>
            </a:pPr>
            <a:r>
              <a:rPr lang="zh-TW" altLang="en-US" b="0" i="0">
                <a:solidFill>
                  <a:srgbClr val="232A31"/>
                </a:solidFill>
                <a:effectLst/>
                <a:latin typeface="YahooSans VF"/>
              </a:rPr>
              <a:t>「請生成一隻逼真的貓咪圖像。」</a:t>
            </a:r>
          </a:p>
          <a:p>
            <a:pPr algn="l">
              <a:buNone/>
            </a:pPr>
            <a:r>
              <a:rPr lang="zh-TW" altLang="en-US" b="0" i="0">
                <a:solidFill>
                  <a:srgbClr val="232A31"/>
                </a:solidFill>
                <a:effectLst/>
                <a:latin typeface="YahooSans VF"/>
              </a:rPr>
              <a:t>從結果來看，</a:t>
            </a:r>
            <a:r>
              <a:rPr lang="en-US" altLang="zh-TW" b="0" i="0">
                <a:solidFill>
                  <a:srgbClr val="232A31"/>
                </a:solidFill>
                <a:effectLst/>
                <a:latin typeface="YahooSans VF"/>
              </a:rPr>
              <a:t>Gpt-4o</a:t>
            </a:r>
            <a:r>
              <a:rPr lang="zh-TW" altLang="en-US" b="0" i="0">
                <a:solidFill>
                  <a:srgbClr val="232A31"/>
                </a:solidFill>
                <a:effectLst/>
                <a:latin typeface="YahooSans VF"/>
              </a:rPr>
              <a:t>在清晰度上略勝一籌。</a:t>
            </a:r>
          </a:p>
          <a:p>
            <a:pPr algn="l">
              <a:spcBef>
                <a:spcPts val="375"/>
              </a:spcBef>
              <a:spcAft>
                <a:spcPts val="375"/>
              </a:spcAft>
              <a:buNone/>
            </a:pPr>
            <a:r>
              <a:rPr lang="en-US" altLang="zh-TW" b="1" i="0">
                <a:solidFill>
                  <a:srgbClr val="1D2228"/>
                </a:solidFill>
                <a:effectLst/>
                <a:latin typeface="YahooSans VF"/>
              </a:rPr>
              <a:t>Gpt-4o</a:t>
            </a:r>
          </a:p>
          <a:p>
            <a:pPr algn="l"/>
            <a:r>
              <a:rPr lang="zh-TW" altLang="en-US" b="0" i="0">
                <a:solidFill>
                  <a:srgbClr val="232A31"/>
                </a:solidFill>
                <a:effectLst/>
                <a:latin typeface="YahooSans VF"/>
              </a:rPr>
              <a:t>首先以</a:t>
            </a:r>
            <a:r>
              <a:rPr lang="en-US" altLang="zh-TW" b="0" i="0">
                <a:solidFill>
                  <a:srgbClr val="232A31"/>
                </a:solidFill>
                <a:effectLst/>
                <a:latin typeface="YahooSans VF"/>
              </a:rPr>
              <a:t>Gpt-4o</a:t>
            </a:r>
            <a:r>
              <a:rPr lang="zh-TW" altLang="en-US" b="0" i="0">
                <a:solidFill>
                  <a:srgbClr val="232A31"/>
                </a:solidFill>
                <a:effectLst/>
                <a:latin typeface="YahooSans VF"/>
              </a:rPr>
              <a:t>來說，可以從貓身上的毛髮分岔看出具備更高的解析度，但只有生成一張。</a:t>
            </a:r>
          </a:p>
          <a:p>
            <a:pPr algn="l"/>
            <a:endParaRPr lang="zh-TW" altLang="en-US" b="0" i="0">
              <a:effectLst/>
              <a:latin typeface="Roboto Flex"/>
            </a:endParaRPr>
          </a:p>
          <a:p>
            <a:pPr algn="l">
              <a:spcBef>
                <a:spcPts val="750"/>
              </a:spcBef>
              <a:spcAft>
                <a:spcPts val="1125"/>
              </a:spcAft>
              <a:buNone/>
            </a:pPr>
            <a:r>
              <a:rPr lang="zh-TW" altLang="en-US" b="1" i="0">
                <a:solidFill>
                  <a:srgbClr val="1D2228"/>
                </a:solidFill>
                <a:effectLst/>
                <a:latin typeface="YahooSans VF"/>
              </a:rPr>
              <a:t>題目</a:t>
            </a:r>
            <a:r>
              <a:rPr lang="en-US" altLang="zh-TW" b="1" i="0">
                <a:solidFill>
                  <a:srgbClr val="1D2228"/>
                </a:solidFill>
                <a:effectLst/>
                <a:latin typeface="YahooSans VF"/>
              </a:rPr>
              <a:t>2</a:t>
            </a:r>
            <a:r>
              <a:rPr lang="zh-TW" altLang="en-US" b="1" i="0">
                <a:solidFill>
                  <a:srgbClr val="1D2228"/>
                </a:solidFill>
                <a:effectLst/>
                <a:latin typeface="YahooSans VF"/>
              </a:rPr>
              <a:t>：圖片結合文字（貓罐頭廣告）</a:t>
            </a:r>
          </a:p>
          <a:p>
            <a:pPr algn="l">
              <a:buNone/>
            </a:pPr>
            <a:r>
              <a:rPr lang="zh-TW" altLang="en-US" b="0" i="0">
                <a:solidFill>
                  <a:srgbClr val="232A31"/>
                </a:solidFill>
                <a:effectLst/>
                <a:latin typeface="YahooSans VF"/>
              </a:rPr>
              <a:t>延續第一題，要求</a:t>
            </a:r>
            <a:r>
              <a:rPr lang="en-US" altLang="zh-TW" b="0" i="0">
                <a:solidFill>
                  <a:srgbClr val="232A31"/>
                </a:solidFill>
                <a:effectLst/>
                <a:latin typeface="YahooSans VF"/>
              </a:rPr>
              <a:t>AI</a:t>
            </a:r>
            <a:r>
              <a:rPr lang="zh-TW" altLang="en-US" b="0" i="0">
                <a:solidFill>
                  <a:srgbClr val="232A31"/>
                </a:solidFill>
                <a:effectLst/>
                <a:latin typeface="YahooSans VF"/>
              </a:rPr>
              <a:t>在原本的生成結果上加入更複雜的概念與文字標題，具體提示為：</a:t>
            </a:r>
          </a:p>
          <a:p>
            <a:pPr algn="l">
              <a:buNone/>
            </a:pPr>
            <a:r>
              <a:rPr lang="zh-TW" altLang="en-US" b="0" i="0">
                <a:solidFill>
                  <a:srgbClr val="232A31"/>
                </a:solidFill>
                <a:effectLst/>
                <a:latin typeface="YahooSans VF"/>
              </a:rPr>
              <a:t>「我需要據此結果進一步生成</a:t>
            </a:r>
            <a:r>
              <a:rPr lang="en-US" altLang="zh-TW" b="0" i="0">
                <a:solidFill>
                  <a:srgbClr val="232A31"/>
                </a:solidFill>
                <a:effectLst/>
                <a:latin typeface="YahooSans VF"/>
              </a:rPr>
              <a:t>『</a:t>
            </a:r>
            <a:r>
              <a:rPr lang="zh-TW" altLang="en-US" b="0" i="0">
                <a:solidFill>
                  <a:srgbClr val="232A31"/>
                </a:solidFill>
                <a:effectLst/>
                <a:latin typeface="YahooSans VF"/>
              </a:rPr>
              <a:t>有標題</a:t>
            </a:r>
            <a:r>
              <a:rPr lang="en-US" altLang="zh-TW" b="0" i="0">
                <a:solidFill>
                  <a:srgbClr val="232A31"/>
                </a:solidFill>
                <a:effectLst/>
                <a:latin typeface="YahooSans VF"/>
              </a:rPr>
              <a:t>』</a:t>
            </a:r>
            <a:r>
              <a:rPr lang="zh-TW" altLang="en-US" b="0" i="0">
                <a:solidFill>
                  <a:srgbClr val="232A31"/>
                </a:solidFill>
                <a:effectLst/>
                <a:latin typeface="YahooSans VF"/>
              </a:rPr>
              <a:t>的貓罐頭廣告，畫面是貓咪正在吃罐頭，標題文案是 </a:t>
            </a:r>
            <a:r>
              <a:rPr lang="en-US" altLang="zh-TW" b="1" i="0">
                <a:solidFill>
                  <a:srgbClr val="232A31"/>
                </a:solidFill>
                <a:effectLst/>
                <a:latin typeface="YahooSans VF"/>
              </a:rPr>
              <a:t>『</a:t>
            </a:r>
            <a:r>
              <a:rPr lang="zh-TW" altLang="en-US" b="1" i="0">
                <a:solidFill>
                  <a:srgbClr val="232A31"/>
                </a:solidFill>
                <a:effectLst/>
                <a:latin typeface="YahooSans VF"/>
              </a:rPr>
              <a:t>沒有一罐不能解決的問題。如果有，就兩罐。</a:t>
            </a:r>
            <a:r>
              <a:rPr lang="en-US" altLang="zh-TW" b="1" i="0">
                <a:solidFill>
                  <a:srgbClr val="232A31"/>
                </a:solidFill>
                <a:effectLst/>
                <a:latin typeface="YahooSans VF"/>
              </a:rPr>
              <a:t>』</a:t>
            </a:r>
            <a:r>
              <a:rPr lang="zh-TW" altLang="en-US" b="0" i="0">
                <a:solidFill>
                  <a:srgbClr val="232A31"/>
                </a:solidFill>
                <a:effectLst/>
                <a:latin typeface="YahooSans VF"/>
              </a:rPr>
              <a:t> 」</a:t>
            </a:r>
          </a:p>
          <a:p>
            <a:pPr algn="l">
              <a:spcBef>
                <a:spcPts val="375"/>
              </a:spcBef>
              <a:spcAft>
                <a:spcPts val="375"/>
              </a:spcAft>
              <a:buNone/>
            </a:pPr>
            <a:r>
              <a:rPr lang="en-US" altLang="zh-TW" b="1" i="0">
                <a:solidFill>
                  <a:srgbClr val="1D2228"/>
                </a:solidFill>
                <a:effectLst/>
                <a:latin typeface="YahooSans VF"/>
              </a:rPr>
              <a:t>Gpt-4o</a:t>
            </a:r>
          </a:p>
          <a:p>
            <a:pPr algn="l"/>
            <a:r>
              <a:rPr lang="zh-TW" altLang="en-US" b="0" i="0">
                <a:solidFill>
                  <a:srgbClr val="232A31"/>
                </a:solidFill>
                <a:effectLst/>
                <a:latin typeface="YahooSans VF"/>
              </a:rPr>
              <a:t>就結果而言，</a:t>
            </a:r>
            <a:r>
              <a:rPr lang="en-US" altLang="zh-TW" b="0" i="0">
                <a:solidFill>
                  <a:srgbClr val="232A31"/>
                </a:solidFill>
                <a:effectLst/>
                <a:latin typeface="YahooSans VF"/>
              </a:rPr>
              <a:t>GPT-4o</a:t>
            </a:r>
            <a:r>
              <a:rPr lang="zh-TW" altLang="en-US" b="0" i="0">
                <a:solidFill>
                  <a:srgbClr val="232A31"/>
                </a:solidFill>
                <a:effectLst/>
                <a:latin typeface="YahooSans VF"/>
              </a:rPr>
              <a:t>確實有生成出指定的文字標題，雖然中文字體有點奇怪，但在品質與概念上符合提示要求</a:t>
            </a:r>
          </a:p>
          <a:p>
            <a:pPr>
              <a:buNone/>
            </a:pPr>
            <a:endParaRPr lang="en-US" altLang="zh-TW" b="0" i="0">
              <a:effectLst/>
              <a:latin typeface="Roboto Flex"/>
            </a:endParaRPr>
          </a:p>
          <a:p>
            <a:pPr algn="l">
              <a:spcBef>
                <a:spcPts val="750"/>
              </a:spcBef>
              <a:spcAft>
                <a:spcPts val="1125"/>
              </a:spcAft>
              <a:buNone/>
            </a:pPr>
            <a:r>
              <a:rPr lang="zh-TW" altLang="en-US" b="1" i="0">
                <a:solidFill>
                  <a:srgbClr val="1D2228"/>
                </a:solidFill>
                <a:effectLst/>
                <a:latin typeface="YahooSans VF"/>
              </a:rPr>
              <a:t>題目</a:t>
            </a:r>
            <a:r>
              <a:rPr lang="en-US" altLang="zh-TW" b="1" i="0">
                <a:solidFill>
                  <a:srgbClr val="1D2228"/>
                </a:solidFill>
                <a:effectLst/>
                <a:latin typeface="YahooSans VF"/>
              </a:rPr>
              <a:t>3</a:t>
            </a:r>
            <a:r>
              <a:rPr lang="zh-TW" altLang="en-US" b="1" i="0">
                <a:solidFill>
                  <a:srgbClr val="1D2228"/>
                </a:solidFill>
                <a:effectLst/>
                <a:latin typeface="YahooSans VF"/>
              </a:rPr>
              <a:t>：按照範例圖片生成</a:t>
            </a:r>
          </a:p>
          <a:p>
            <a:pPr algn="l">
              <a:buNone/>
            </a:pPr>
            <a:r>
              <a:rPr lang="zh-TW" altLang="en-US" b="0" i="0">
                <a:solidFill>
                  <a:srgbClr val="232A31"/>
                </a:solidFill>
                <a:effectLst/>
                <a:latin typeface="YahooSans VF"/>
              </a:rPr>
              <a:t>第三題，按照一般人使用習慣，上傳一張範例圖片給</a:t>
            </a:r>
            <a:r>
              <a:rPr lang="en-US" altLang="zh-TW" b="0" i="0">
                <a:solidFill>
                  <a:srgbClr val="232A31"/>
                </a:solidFill>
                <a:effectLst/>
                <a:latin typeface="YahooSans VF"/>
              </a:rPr>
              <a:t>AI</a:t>
            </a:r>
            <a:r>
              <a:rPr lang="zh-TW" altLang="en-US" b="0" i="0">
                <a:solidFill>
                  <a:srgbClr val="232A31"/>
                </a:solidFill>
                <a:effectLst/>
                <a:latin typeface="YahooSans VF"/>
              </a:rPr>
              <a:t>，並請</a:t>
            </a:r>
            <a:r>
              <a:rPr lang="en-US" altLang="zh-TW" b="0" i="0">
                <a:solidFill>
                  <a:srgbClr val="232A31"/>
                </a:solidFill>
                <a:effectLst/>
                <a:latin typeface="YahooSans VF"/>
              </a:rPr>
              <a:t>AI</a:t>
            </a:r>
            <a:r>
              <a:rPr lang="zh-TW" altLang="en-US" b="0" i="0">
                <a:solidFill>
                  <a:srgbClr val="232A31"/>
                </a:solidFill>
                <a:effectLst/>
                <a:latin typeface="YahooSans VF"/>
              </a:rPr>
              <a:t>依照指定風格重新生成圖片。本次以臉書創辦人祖克伯的照片為範例，具體提示如下：</a:t>
            </a:r>
          </a:p>
          <a:p>
            <a:pPr algn="l">
              <a:buNone/>
            </a:pPr>
            <a:r>
              <a:rPr lang="zh-TW" altLang="en-US" b="0" i="0">
                <a:solidFill>
                  <a:srgbClr val="232A31"/>
                </a:solidFill>
                <a:effectLst/>
                <a:latin typeface="YahooSans VF"/>
              </a:rPr>
              <a:t>將圖片轉換為類似「吉卜力」的畫風，構圖保持相同即可。</a:t>
            </a:r>
          </a:p>
          <a:p>
            <a:pPr algn="l"/>
            <a:r>
              <a:rPr lang="zh-TW" altLang="en-US" b="0" i="0">
                <a:solidFill>
                  <a:srgbClr val="232A31"/>
                </a:solidFill>
                <a:effectLst/>
                <a:latin typeface="YahooSans VF"/>
              </a:rPr>
              <a:t>結果十分明顯，</a:t>
            </a:r>
            <a:r>
              <a:rPr lang="en-US" altLang="zh-TW" b="0" i="0">
                <a:solidFill>
                  <a:srgbClr val="232A31"/>
                </a:solidFill>
                <a:effectLst/>
                <a:latin typeface="YahooSans VF"/>
              </a:rPr>
              <a:t>Grok</a:t>
            </a:r>
            <a:r>
              <a:rPr lang="zh-TW" altLang="en-US" b="0" i="0">
                <a:solidFill>
                  <a:srgbClr val="232A31"/>
                </a:solidFill>
                <a:effectLst/>
                <a:latin typeface="YahooSans VF"/>
              </a:rPr>
              <a:t>的生成圖片與吉卜力相差甚遠。反觀</a:t>
            </a:r>
            <a:r>
              <a:rPr lang="en-US" altLang="zh-TW" b="0" i="0">
                <a:solidFill>
                  <a:srgbClr val="232A31"/>
                </a:solidFill>
                <a:effectLst/>
                <a:latin typeface="YahooSans VF"/>
              </a:rPr>
              <a:t>Gpt-4o</a:t>
            </a:r>
            <a:r>
              <a:rPr lang="zh-TW" altLang="en-US" b="0" i="0">
                <a:solidFill>
                  <a:srgbClr val="232A31"/>
                </a:solidFill>
                <a:effectLst/>
                <a:latin typeface="YahooSans VF"/>
              </a:rPr>
              <a:t>的成效果令人眼睛為之一亮，從人物表情到構圖，都保持與原圖片一致。</a:t>
            </a:r>
          </a:p>
          <a:p>
            <a:pPr>
              <a:buNone/>
            </a:pPr>
            <a:endParaRPr lang="en-US" altLang="zh-TW" b="0" i="0">
              <a:effectLst/>
              <a:latin typeface="Roboto Flex"/>
            </a:endParaRPr>
          </a:p>
          <a:p>
            <a:pPr>
              <a:buNone/>
            </a:pPr>
            <a:endParaRPr lang="en-US" altLang="zh-TW" b="0" i="0">
              <a:effectLst/>
              <a:latin typeface="Roboto Flex"/>
            </a:endParaRPr>
          </a:p>
          <a:p>
            <a:pPr>
              <a:buNone/>
            </a:pPr>
            <a:endParaRPr lang="zh-TW" altLang="en-US" b="0" i="0">
              <a:effectLst/>
              <a:latin typeface="Roboto Flex"/>
            </a:endParaRPr>
          </a:p>
          <a:p>
            <a:pPr>
              <a:buNone/>
            </a:pPr>
            <a:br>
              <a:rPr lang="zh-TW" altLang="en-US"/>
            </a:br>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23</a:t>
            </a:fld>
            <a:endParaRPr lang="zh-TW" altLang="en-US"/>
          </a:p>
        </p:txBody>
      </p:sp>
    </p:spTree>
    <p:extLst>
      <p:ext uri="{BB962C8B-B14F-4D97-AF65-F5344CB8AC3E}">
        <p14:creationId xmlns:p14="http://schemas.microsoft.com/office/powerpoint/2010/main" val="3906924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1" i="0">
                <a:effectLst/>
                <a:latin typeface="Linux Libertine"/>
              </a:rPr>
              <a:t>背景</a:t>
            </a:r>
          </a:p>
          <a:p>
            <a:pPr algn="l"/>
            <a:r>
              <a:rPr lang="en-US" altLang="zh-TW" b="0" i="0">
                <a:effectLst/>
                <a:latin typeface="Arial" panose="020B0604020202020204" pitchFamily="34" charset="0"/>
              </a:rPr>
              <a:t>[</a:t>
            </a:r>
            <a:r>
              <a:rPr lang="zh-TW" altLang="en-US" b="0" i="0" u="none" strike="noStrike">
                <a:effectLst/>
                <a:latin typeface="Arial" panose="020B0604020202020204" pitchFamily="34" charset="0"/>
                <a:hlinkClick r:id="rId3" tooltip="編輯章節：背景"/>
              </a:rPr>
              <a:t>編輯</a:t>
            </a:r>
            <a:r>
              <a:rPr lang="en-US" altLang="zh-TW" b="0" i="0">
                <a:effectLst/>
                <a:latin typeface="Arial" panose="020B0604020202020204" pitchFamily="34" charset="0"/>
              </a:rPr>
              <a:t>]</a:t>
            </a:r>
            <a:endParaRPr lang="zh-TW" altLang="en-US" b="0" i="0">
              <a:effectLst/>
              <a:latin typeface="Linux Libertine"/>
            </a:endParaRPr>
          </a:p>
          <a:p>
            <a:pPr algn="l"/>
            <a:r>
              <a:rPr lang="en-US" altLang="zh-TW" b="0" i="0">
                <a:solidFill>
                  <a:srgbClr val="202122"/>
                </a:solidFill>
                <a:effectLst/>
                <a:latin typeface="Arial" panose="020B0604020202020204" pitchFamily="34" charset="0"/>
              </a:rPr>
              <a:t>2022</a:t>
            </a:r>
            <a:r>
              <a:rPr lang="zh-TW" altLang="en-US" b="0" i="0">
                <a:solidFill>
                  <a:srgbClr val="202122"/>
                </a:solidFill>
                <a:effectLst/>
                <a:latin typeface="Arial" panose="020B0604020202020204" pitchFamily="34" charset="0"/>
              </a:rPr>
              <a:t>年</a:t>
            </a:r>
            <a:r>
              <a:rPr lang="en-US" altLang="zh-TW" b="0" i="0">
                <a:solidFill>
                  <a:srgbClr val="202122"/>
                </a:solidFill>
                <a:effectLst/>
                <a:latin typeface="Arial" panose="020B0604020202020204" pitchFamily="34" charset="0"/>
              </a:rPr>
              <a:t>11</a:t>
            </a:r>
            <a:r>
              <a:rPr lang="zh-TW" altLang="en-US" b="0" i="0">
                <a:solidFill>
                  <a:srgbClr val="202122"/>
                </a:solidFill>
                <a:effectLst/>
                <a:latin typeface="Arial" panose="020B0604020202020204" pitchFamily="34" charset="0"/>
              </a:rPr>
              <a:t>月，</a:t>
            </a:r>
            <a:r>
              <a:rPr lang="en-US" altLang="zh-TW" b="0" i="0" u="none" strike="noStrike">
                <a:solidFill>
                  <a:srgbClr val="202122"/>
                </a:solidFill>
                <a:effectLst/>
                <a:latin typeface="Arial" panose="020B0604020202020204" pitchFamily="34" charset="0"/>
                <a:hlinkClick r:id="rId4" tooltip="OpenAI"/>
              </a:rPr>
              <a:t>OpenAI</a:t>
            </a:r>
            <a:r>
              <a:rPr lang="zh-TW" altLang="en-US" b="0" i="0">
                <a:solidFill>
                  <a:srgbClr val="202122"/>
                </a:solidFill>
                <a:effectLst/>
                <a:latin typeface="Arial" panose="020B0604020202020204" pitchFamily="34" charset="0"/>
              </a:rPr>
              <a:t>推出基於</a:t>
            </a:r>
            <a:r>
              <a:rPr lang="en-US" altLang="zh-TW" b="0" i="0" u="none" strike="noStrike">
                <a:solidFill>
                  <a:srgbClr val="202122"/>
                </a:solidFill>
                <a:effectLst/>
                <a:latin typeface="Arial" panose="020B0604020202020204" pitchFamily="34" charset="0"/>
                <a:hlinkClick r:id="rId5" tooltip="GPT-3"/>
              </a:rPr>
              <a:t>GPT-3</a:t>
            </a:r>
            <a:r>
              <a:rPr lang="zh-TW" altLang="en-US" b="0" i="0">
                <a:solidFill>
                  <a:srgbClr val="202122"/>
                </a:solidFill>
                <a:effectLst/>
                <a:latin typeface="Arial" panose="020B0604020202020204" pitchFamily="34" charset="0"/>
              </a:rPr>
              <a:t>大型</a:t>
            </a:r>
            <a:r>
              <a:rPr lang="zh-TW" altLang="en-US" b="0" i="0" u="none" strike="noStrike">
                <a:solidFill>
                  <a:srgbClr val="202122"/>
                </a:solidFill>
                <a:effectLst/>
                <a:latin typeface="Arial" panose="020B0604020202020204" pitchFamily="34" charset="0"/>
                <a:hlinkClick r:id="rId6" tooltip="語言模型"/>
              </a:rPr>
              <a:t>語言模型</a:t>
            </a:r>
            <a:r>
              <a:rPr lang="zh-TW" altLang="en-US" b="0" i="0">
                <a:solidFill>
                  <a:srgbClr val="202122"/>
                </a:solidFill>
                <a:effectLst/>
                <a:latin typeface="Arial" panose="020B0604020202020204" pitchFamily="34" charset="0"/>
              </a:rPr>
              <a:t>的聊天機器人</a:t>
            </a:r>
            <a:r>
              <a:rPr lang="en-US" altLang="zh-TW" b="0" i="0">
                <a:solidFill>
                  <a:srgbClr val="202122"/>
                </a:solidFill>
                <a:effectLst/>
                <a:latin typeface="Arial" panose="020B0604020202020204" pitchFamily="34" charset="0"/>
              </a:rPr>
              <a:t>ChatGPT</a:t>
            </a:r>
            <a:r>
              <a:rPr lang="en-US" altLang="zh-TW" b="0" i="0" u="none" strike="noStrike" baseline="30000">
                <a:solidFill>
                  <a:srgbClr val="202122"/>
                </a:solidFill>
                <a:effectLst/>
                <a:latin typeface="Arial" panose="020B0604020202020204" pitchFamily="34" charset="0"/>
                <a:hlinkClick r:id="rId7"/>
              </a:rPr>
              <a:t>[7]</a:t>
            </a:r>
            <a:r>
              <a:rPr lang="en-US" altLang="zh-TW" b="0" i="0" u="none" strike="noStrike" baseline="30000">
                <a:solidFill>
                  <a:srgbClr val="202122"/>
                </a:solidFill>
                <a:effectLst/>
                <a:latin typeface="Arial" panose="020B0604020202020204" pitchFamily="34" charset="0"/>
                <a:hlinkClick r:id="rId8"/>
              </a:rPr>
              <a:t>[8]</a:t>
            </a:r>
            <a:r>
              <a:rPr lang="zh-TW" altLang="en-US" b="0" i="0">
                <a:solidFill>
                  <a:srgbClr val="202122"/>
                </a:solidFill>
                <a:effectLst/>
                <a:latin typeface="Arial" panose="020B0604020202020204" pitchFamily="34" charset="0"/>
              </a:rPr>
              <a:t> 引起了全球關注，成為了一個個爆紅現象。</a:t>
            </a:r>
            <a:r>
              <a:rPr lang="en-US" altLang="zh-TW" b="0" i="0" u="none" strike="noStrike" baseline="30000">
                <a:solidFill>
                  <a:srgbClr val="202122"/>
                </a:solidFill>
                <a:effectLst/>
                <a:latin typeface="Arial" panose="020B0604020202020204" pitchFamily="34" charset="0"/>
                <a:hlinkClick r:id="rId9"/>
              </a:rPr>
              <a:t>[9]</a:t>
            </a:r>
            <a:r>
              <a:rPr lang="zh-TW" altLang="en-US" b="0" i="0">
                <a:solidFill>
                  <a:srgbClr val="202122"/>
                </a:solidFill>
                <a:effectLst/>
                <a:latin typeface="Arial" panose="020B0604020202020204" pitchFamily="34" charset="0"/>
              </a:rPr>
              <a:t> </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高層對</a:t>
            </a:r>
            <a:r>
              <a:rPr lang="en-US" altLang="zh-TW" b="0" i="0">
                <a:solidFill>
                  <a:srgbClr val="202122"/>
                </a:solidFill>
                <a:effectLst/>
                <a:latin typeface="Arial" panose="020B0604020202020204" pitchFamily="34" charset="0"/>
              </a:rPr>
              <a:t>ChatGPT</a:t>
            </a:r>
            <a:r>
              <a:rPr lang="zh-TW" altLang="en-US" b="0" i="0">
                <a:solidFill>
                  <a:srgbClr val="202122"/>
                </a:solidFill>
                <a:effectLst/>
                <a:latin typeface="Arial" panose="020B0604020202020204" pitchFamily="34" charset="0"/>
              </a:rPr>
              <a:t>的潛在讓</a:t>
            </a:r>
            <a:r>
              <a:rPr lang="en-US" altLang="zh-TW" b="0" i="0" u="none" strike="noStrike">
                <a:solidFill>
                  <a:srgbClr val="202122"/>
                </a:solidFill>
                <a:effectLst/>
                <a:latin typeface="Arial" panose="020B0604020202020204" pitchFamily="34" charset="0"/>
                <a:hlinkClick r:id="rId10" tooltip="Google搜尋"/>
              </a:rPr>
              <a:t>Google</a:t>
            </a:r>
            <a:r>
              <a:rPr lang="zh-TW" altLang="en-US" b="0" i="0" u="none" strike="noStrike">
                <a:solidFill>
                  <a:srgbClr val="202122"/>
                </a:solidFill>
                <a:effectLst/>
                <a:latin typeface="Arial" panose="020B0604020202020204" pitchFamily="34" charset="0"/>
                <a:hlinkClick r:id="rId10" tooltip="Google搜尋"/>
              </a:rPr>
              <a:t>搜尋</a:t>
            </a:r>
            <a:r>
              <a:rPr lang="zh-TW" altLang="en-US" b="0" i="0">
                <a:solidFill>
                  <a:srgbClr val="202122"/>
                </a:solidFill>
                <a:effectLst/>
                <a:latin typeface="Arial" panose="020B0604020202020204" pitchFamily="34" charset="0"/>
              </a:rPr>
              <a:t>的威脅感到憂慮，並發出「代碼紅色」警報，並重新指派了幾個團隊來協助公司的</a:t>
            </a:r>
            <a:r>
              <a:rPr lang="zh-TW" altLang="en-US" b="0" i="0" u="none" strike="noStrike">
                <a:solidFill>
                  <a:srgbClr val="202122"/>
                </a:solidFill>
                <a:effectLst/>
                <a:latin typeface="Arial" panose="020B0604020202020204" pitchFamily="34" charset="0"/>
                <a:hlinkClick r:id="rId11" tooltip="人工智慧"/>
              </a:rPr>
              <a:t>人工智慧</a:t>
            </a:r>
            <a:r>
              <a:rPr lang="zh-TW" altLang="en-US" b="0" i="0">
                <a:solidFill>
                  <a:srgbClr val="202122"/>
                </a:solidFill>
                <a:effectLst/>
                <a:latin typeface="Arial" panose="020B0604020202020204" pitchFamily="34" charset="0"/>
              </a:rPr>
              <a:t>（</a:t>
            </a:r>
            <a:r>
              <a:rPr lang="en-US" altLang="zh-TW" b="0" i="0">
                <a:solidFill>
                  <a:srgbClr val="202122"/>
                </a:solidFill>
                <a:effectLst/>
                <a:latin typeface="Arial" panose="020B0604020202020204" pitchFamily="34" charset="0"/>
              </a:rPr>
              <a:t>AI</a:t>
            </a:r>
            <a:r>
              <a:rPr lang="zh-TW" altLang="en-US" b="0" i="0">
                <a:solidFill>
                  <a:srgbClr val="202122"/>
                </a:solidFill>
                <a:effectLst/>
                <a:latin typeface="Arial" panose="020B0604020202020204" pitchFamily="34" charset="0"/>
              </a:rPr>
              <a:t>）努力。</a:t>
            </a:r>
            <a:r>
              <a:rPr lang="en-US" altLang="zh-TW" b="0" i="0" u="none" strike="noStrike" baseline="30000">
                <a:solidFill>
                  <a:srgbClr val="202122"/>
                </a:solidFill>
                <a:effectLst/>
                <a:latin typeface="Arial" panose="020B0604020202020204" pitchFamily="34" charset="0"/>
                <a:hlinkClick r:id="rId12"/>
              </a:rPr>
              <a:t>[10]</a:t>
            </a:r>
            <a:r>
              <a:rPr lang="zh-TW" altLang="en-US" b="0" i="0">
                <a:solidFill>
                  <a:srgbClr val="202122"/>
                </a:solidFill>
                <a:effectLst/>
                <a:latin typeface="Arial" panose="020B0604020202020204" pitchFamily="34" charset="0"/>
              </a:rPr>
              <a:t> </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和母公司</a:t>
            </a:r>
            <a:r>
              <a:rPr lang="en-US" altLang="zh-TW" b="0" i="0" u="none" strike="noStrike">
                <a:solidFill>
                  <a:srgbClr val="202122"/>
                </a:solidFill>
                <a:effectLst/>
                <a:latin typeface="Arial" panose="020B0604020202020204" pitchFamily="34" charset="0"/>
                <a:hlinkClick r:id="rId13" tooltip="Alphabet Inc."/>
              </a:rPr>
              <a:t>Alphabet</a:t>
            </a:r>
            <a:r>
              <a:rPr lang="zh-TW" altLang="en-US" b="0" i="0">
                <a:solidFill>
                  <a:srgbClr val="202122"/>
                </a:solidFill>
                <a:effectLst/>
                <a:latin typeface="Arial" panose="020B0604020202020204" pitchFamily="34" charset="0"/>
              </a:rPr>
              <a:t>的</a:t>
            </a:r>
            <a:r>
              <a:rPr lang="en-US" altLang="zh-TW" b="0" i="0">
                <a:solidFill>
                  <a:srgbClr val="202122"/>
                </a:solidFill>
                <a:effectLst/>
                <a:latin typeface="Arial" panose="020B0604020202020204" pitchFamily="34" charset="0"/>
              </a:rPr>
              <a:t>CEO </a:t>
            </a:r>
            <a:r>
              <a:rPr lang="zh-TW" altLang="en-US" b="0" i="0" u="none" strike="noStrike">
                <a:solidFill>
                  <a:srgbClr val="202122"/>
                </a:solidFill>
                <a:effectLst/>
                <a:latin typeface="Arial" panose="020B0604020202020204" pitchFamily="34" charset="0"/>
                <a:hlinkClick r:id="rId14" tooltip="孫達爾·皮柴"/>
              </a:rPr>
              <a:t>桑德爾</a:t>
            </a:r>
            <a:r>
              <a:rPr lang="en-US" altLang="zh-TW" b="0" i="0" u="none" strike="noStrike">
                <a:solidFill>
                  <a:srgbClr val="202122"/>
                </a:solidFill>
                <a:effectLst/>
                <a:latin typeface="Arial" panose="020B0604020202020204" pitchFamily="34" charset="0"/>
                <a:hlinkClick r:id="rId14" tooltip="孫達爾·皮柴"/>
              </a:rPr>
              <a:t>·</a:t>
            </a:r>
            <a:r>
              <a:rPr lang="zh-TW" altLang="en-US" b="0" i="0" u="none" strike="noStrike">
                <a:solidFill>
                  <a:srgbClr val="202122"/>
                </a:solidFill>
                <a:effectLst/>
                <a:latin typeface="Arial" panose="020B0604020202020204" pitchFamily="34" charset="0"/>
                <a:hlinkClick r:id="rId14" tooltip="孫達爾·皮柴"/>
              </a:rPr>
              <a:t>皮查伊</a:t>
            </a:r>
            <a:r>
              <a:rPr lang="zh-TW" altLang="en-US" b="0" i="0">
                <a:solidFill>
                  <a:srgbClr val="202122"/>
                </a:solidFill>
                <a:effectLst/>
                <a:latin typeface="Arial" panose="020B0604020202020204" pitchFamily="34" charset="0"/>
              </a:rPr>
              <a:t>被廣泛報導發出警報，但後來向</a:t>
            </a:r>
            <a:r>
              <a:rPr lang="en-US" altLang="zh-TW" b="0" i="0">
                <a:solidFill>
                  <a:srgbClr val="202122"/>
                </a:solidFill>
                <a:effectLst/>
                <a:latin typeface="Arial" panose="020B0604020202020204" pitchFamily="34" charset="0"/>
              </a:rPr>
              <a:t>《</a:t>
            </a:r>
            <a:r>
              <a:rPr lang="zh-TW" altLang="en-US" b="0" i="0" u="none" strike="noStrike">
                <a:solidFill>
                  <a:srgbClr val="202122"/>
                </a:solidFill>
                <a:effectLst/>
                <a:latin typeface="Arial" panose="020B0604020202020204" pitchFamily="34" charset="0"/>
                <a:hlinkClick r:id="rId15" tooltip="The New York Times"/>
              </a:rPr>
              <a:t>紐約時報</a:t>
            </a:r>
            <a:r>
              <a:rPr lang="en-US" altLang="zh-TW" b="0" i="0">
                <a:solidFill>
                  <a:srgbClr val="202122"/>
                </a:solidFill>
                <a:effectLst/>
                <a:latin typeface="Arial" panose="020B0604020202020204" pitchFamily="34" charset="0"/>
              </a:rPr>
              <a:t>》</a:t>
            </a:r>
            <a:r>
              <a:rPr lang="zh-TW" altLang="en-US" b="0" i="0">
                <a:solidFill>
                  <a:srgbClr val="202122"/>
                </a:solidFill>
                <a:effectLst/>
                <a:latin typeface="Arial" panose="020B0604020202020204" pitchFamily="34" charset="0"/>
              </a:rPr>
              <a:t>否認了這一點。</a:t>
            </a:r>
            <a:r>
              <a:rPr lang="en-US" altLang="zh-TW" b="0" i="0" u="none" strike="noStrike" baseline="30000">
                <a:solidFill>
                  <a:srgbClr val="202122"/>
                </a:solidFill>
                <a:effectLst/>
                <a:latin typeface="Arial" panose="020B0604020202020204" pitchFamily="34" charset="0"/>
                <a:hlinkClick r:id="rId16"/>
              </a:rPr>
              <a:t>[11]</a:t>
            </a:r>
            <a:r>
              <a:rPr lang="zh-TW" altLang="en-US" b="0" i="0">
                <a:solidFill>
                  <a:srgbClr val="202122"/>
                </a:solidFill>
                <a:effectLst/>
                <a:latin typeface="Arial" panose="020B0604020202020204" pitchFamily="34" charset="0"/>
              </a:rPr>
              <a:t> 在</a:t>
            </a:r>
            <a:r>
              <a:rPr lang="en-US" altLang="zh-TW" b="0" i="0">
                <a:solidFill>
                  <a:srgbClr val="202122"/>
                </a:solidFill>
                <a:effectLst/>
                <a:latin typeface="Arial" panose="020B0604020202020204" pitchFamily="34" charset="0"/>
              </a:rPr>
              <a:t>2019</a:t>
            </a:r>
            <a:r>
              <a:rPr lang="zh-TW" altLang="en-US" b="0" i="0">
                <a:solidFill>
                  <a:srgbClr val="202122"/>
                </a:solidFill>
                <a:effectLst/>
                <a:latin typeface="Arial" panose="020B0604020202020204" pitchFamily="34" charset="0"/>
              </a:rPr>
              <a:t>年辭去了</a:t>
            </a:r>
            <a:r>
              <a:rPr lang="en-US" altLang="zh-TW" b="0" i="0" u="none" strike="noStrike">
                <a:solidFill>
                  <a:srgbClr val="202122"/>
                </a:solidFill>
                <a:effectLst/>
                <a:latin typeface="Arial" panose="020B0604020202020204" pitchFamily="34" charset="0"/>
                <a:hlinkClick r:id="rId17" tooltip="Alphabet"/>
              </a:rPr>
              <a:t>Alphabet</a:t>
            </a:r>
            <a:r>
              <a:rPr lang="zh-TW" altLang="en-US" b="0" i="0">
                <a:solidFill>
                  <a:srgbClr val="202122"/>
                </a:solidFill>
                <a:effectLst/>
                <a:latin typeface="Arial" panose="020B0604020202020204" pitchFamily="34" charset="0"/>
              </a:rPr>
              <a:t>共同</a:t>
            </a:r>
            <a:r>
              <a:rPr lang="en-US" altLang="zh-TW" b="0" i="0">
                <a:solidFill>
                  <a:srgbClr val="202122"/>
                </a:solidFill>
                <a:effectLst/>
                <a:latin typeface="Arial" panose="020B0604020202020204" pitchFamily="34" charset="0"/>
              </a:rPr>
              <a:t>CEO</a:t>
            </a:r>
            <a:r>
              <a:rPr lang="zh-TW" altLang="en-US" b="0" i="0">
                <a:solidFill>
                  <a:srgbClr val="202122"/>
                </a:solidFill>
                <a:effectLst/>
                <a:latin typeface="Arial" panose="020B0604020202020204" pitchFamily="34" charset="0"/>
              </a:rPr>
              <a:t>職務的，</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的聯合創始人</a:t>
            </a:r>
            <a:r>
              <a:rPr lang="zh-TW" altLang="en-US" b="0" i="0" u="none" strike="noStrike">
                <a:solidFill>
                  <a:srgbClr val="202122"/>
                </a:solidFill>
                <a:effectLst/>
                <a:latin typeface="Arial" panose="020B0604020202020204" pitchFamily="34" charset="0"/>
                <a:hlinkClick r:id="rId18" tooltip="Larry Page"/>
              </a:rPr>
              <a:t>拉里</a:t>
            </a:r>
            <a:r>
              <a:rPr lang="en-US" altLang="zh-TW" b="0" i="0" u="none" strike="noStrike">
                <a:solidFill>
                  <a:srgbClr val="202122"/>
                </a:solidFill>
                <a:effectLst/>
                <a:latin typeface="Arial" panose="020B0604020202020204" pitchFamily="34" charset="0"/>
                <a:hlinkClick r:id="rId18" tooltip="Larry Page"/>
              </a:rPr>
              <a:t>·</a:t>
            </a:r>
            <a:r>
              <a:rPr lang="zh-TW" altLang="en-US" b="0" i="0" u="none" strike="noStrike">
                <a:solidFill>
                  <a:srgbClr val="202122"/>
                </a:solidFill>
                <a:effectLst/>
                <a:latin typeface="Arial" panose="020B0604020202020204" pitchFamily="34" charset="0"/>
                <a:hlinkClick r:id="rId18" tooltip="Larry Page"/>
              </a:rPr>
              <a:t>佩奇</a:t>
            </a:r>
            <a:r>
              <a:rPr lang="zh-TW" altLang="en-US" b="0" i="0">
                <a:solidFill>
                  <a:srgbClr val="202122"/>
                </a:solidFill>
                <a:effectLst/>
                <a:latin typeface="Arial" panose="020B0604020202020204" pitchFamily="34" charset="0"/>
              </a:rPr>
              <a:t>和</a:t>
            </a:r>
            <a:r>
              <a:rPr lang="zh-TW" altLang="en-US" b="0" i="0" u="none" strike="noStrike">
                <a:solidFill>
                  <a:srgbClr val="202122"/>
                </a:solidFill>
                <a:effectLst/>
                <a:latin typeface="Arial" panose="020B0604020202020204" pitchFamily="34" charset="0"/>
                <a:hlinkClick r:id="rId19" tooltip="Sergey Brin"/>
              </a:rPr>
              <a:t>謝爾蓋</a:t>
            </a:r>
            <a:r>
              <a:rPr lang="en-US" altLang="zh-TW" b="0" i="0" u="none" strike="noStrike">
                <a:solidFill>
                  <a:srgbClr val="202122"/>
                </a:solidFill>
                <a:effectLst/>
                <a:latin typeface="Arial" panose="020B0604020202020204" pitchFamily="34" charset="0"/>
                <a:hlinkClick r:id="rId19" tooltip="Sergey Brin"/>
              </a:rPr>
              <a:t>·</a:t>
            </a:r>
            <a:r>
              <a:rPr lang="zh-TW" altLang="en-US" b="0" i="0" u="none" strike="noStrike">
                <a:solidFill>
                  <a:srgbClr val="202122"/>
                </a:solidFill>
                <a:effectLst/>
                <a:latin typeface="Arial" panose="020B0604020202020204" pitchFamily="34" charset="0"/>
                <a:hlinkClick r:id="rId19" tooltip="Sergey Brin"/>
              </a:rPr>
              <a:t>布林</a:t>
            </a:r>
            <a:r>
              <a:rPr lang="zh-TW" altLang="en-US" b="0" i="0">
                <a:solidFill>
                  <a:srgbClr val="202122"/>
                </a:solidFill>
                <a:effectLst/>
                <a:latin typeface="Arial" panose="020B0604020202020204" pitchFamily="34" charset="0"/>
              </a:rPr>
              <a:t>，不同尋常地被召集參加了與公司高層的緊急會議，討論</a:t>
            </a:r>
            <a:r>
              <a:rPr lang="en-US" altLang="zh-TW" b="0" i="0">
                <a:solidFill>
                  <a:srgbClr val="202122"/>
                </a:solidFill>
                <a:effectLst/>
                <a:latin typeface="Arial" panose="020B0604020202020204" pitchFamily="34" charset="0"/>
              </a:rPr>
              <a:t>ChatGPT</a:t>
            </a:r>
            <a:r>
              <a:rPr lang="zh-TW" altLang="en-US" b="0" i="0">
                <a:solidFill>
                  <a:srgbClr val="202122"/>
                </a:solidFill>
                <a:effectLst/>
                <a:latin typeface="Arial" panose="020B0604020202020204" pitchFamily="34" charset="0"/>
              </a:rPr>
              <a:t>對</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的威脅。</a:t>
            </a:r>
            <a:r>
              <a:rPr lang="en-US" altLang="zh-TW" b="0" i="0" u="none" strike="noStrike" baseline="30000">
                <a:solidFill>
                  <a:srgbClr val="202122"/>
                </a:solidFill>
                <a:effectLst/>
                <a:latin typeface="Arial" panose="020B0604020202020204" pitchFamily="34" charset="0"/>
                <a:hlinkClick r:id="rId20"/>
              </a:rPr>
              <a:t>[12]</a:t>
            </a:r>
            <a:r>
              <a:rPr lang="zh-TW" altLang="en-US" b="0" i="0">
                <a:solidFill>
                  <a:srgbClr val="202122"/>
                </a:solidFill>
                <a:effectLst/>
                <a:latin typeface="Arial" panose="020B0604020202020204" pitchFamily="34" charset="0"/>
              </a:rPr>
              <a:t> 在那一年初，該公司推出了</a:t>
            </a:r>
            <a:r>
              <a:rPr lang="en-US" altLang="zh-TW" b="0" i="0">
                <a:solidFill>
                  <a:srgbClr val="202122"/>
                </a:solidFill>
                <a:effectLst/>
                <a:latin typeface="Arial" panose="020B0604020202020204" pitchFamily="34" charset="0"/>
              </a:rPr>
              <a:t>LLM</a:t>
            </a:r>
            <a:r>
              <a:rPr lang="zh-TW" altLang="en-US" b="0" i="0">
                <a:solidFill>
                  <a:srgbClr val="202122"/>
                </a:solidFill>
                <a:effectLst/>
                <a:latin typeface="Arial" panose="020B0604020202020204" pitchFamily="34" charset="0"/>
              </a:rPr>
              <a:t>原型</a:t>
            </a:r>
            <a:r>
              <a:rPr lang="en-US" altLang="zh-TW" b="0" i="0" u="none" strike="noStrike">
                <a:solidFill>
                  <a:srgbClr val="202122"/>
                </a:solidFill>
                <a:effectLst/>
                <a:latin typeface="Arial" panose="020B0604020202020204" pitchFamily="34" charset="0"/>
                <a:hlinkClick r:id="rId21" tooltip="LaMDA"/>
              </a:rPr>
              <a:t>LaMDA</a:t>
            </a:r>
            <a:r>
              <a:rPr lang="zh-TW" altLang="en-US" b="0" i="0">
                <a:solidFill>
                  <a:srgbClr val="202122"/>
                </a:solidFill>
                <a:effectLst/>
                <a:latin typeface="Arial" panose="020B0604020202020204" pitchFamily="34" charset="0"/>
              </a:rPr>
              <a:t>，但沒有對外公開發布。</a:t>
            </a:r>
            <a:r>
              <a:rPr lang="en-US" altLang="zh-TW" b="0" i="0" u="none" strike="noStrike" baseline="30000">
                <a:solidFill>
                  <a:srgbClr val="202122"/>
                </a:solidFill>
                <a:effectLst/>
                <a:latin typeface="Arial" panose="020B0604020202020204" pitchFamily="34" charset="0"/>
                <a:hlinkClick r:id="rId22"/>
              </a:rPr>
              <a:t>[13]</a:t>
            </a:r>
            <a:r>
              <a:rPr lang="zh-TW" altLang="en-US" b="0" i="0">
                <a:solidFill>
                  <a:srgbClr val="202122"/>
                </a:solidFill>
                <a:effectLst/>
                <a:latin typeface="Arial" panose="020B0604020202020204" pitchFamily="34" charset="0"/>
              </a:rPr>
              <a:t> 在一次全體員工會議上有人詢問</a:t>
            </a:r>
            <a:r>
              <a:rPr lang="en-US" altLang="zh-TW" b="0" i="0" u="none" strike="noStrike">
                <a:solidFill>
                  <a:srgbClr val="202122"/>
                </a:solidFill>
                <a:effectLst/>
                <a:latin typeface="Arial" panose="020B0604020202020204" pitchFamily="34" charset="0"/>
                <a:hlinkClick r:id="rId21" tooltip="LaMDA"/>
              </a:rPr>
              <a:t>LaMDA</a:t>
            </a:r>
            <a:r>
              <a:rPr lang="zh-TW" altLang="en-US" b="0" i="0">
                <a:solidFill>
                  <a:srgbClr val="202122"/>
                </a:solidFill>
                <a:effectLst/>
                <a:latin typeface="Arial" panose="020B0604020202020204" pitchFamily="34" charset="0"/>
              </a:rPr>
              <a:t>是否對</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與</a:t>
            </a:r>
            <a:r>
              <a:rPr lang="en-US" altLang="zh-TW" b="0" i="0">
                <a:solidFill>
                  <a:srgbClr val="202122"/>
                </a:solidFill>
                <a:effectLst/>
                <a:latin typeface="Arial" panose="020B0604020202020204" pitchFamily="34" charset="0"/>
              </a:rPr>
              <a:t>ChatGPT</a:t>
            </a:r>
            <a:r>
              <a:rPr lang="zh-TW" altLang="en-US" b="0" i="0">
                <a:solidFill>
                  <a:srgbClr val="202122"/>
                </a:solidFill>
                <a:effectLst/>
                <a:latin typeface="Arial" panose="020B0604020202020204" pitchFamily="34" charset="0"/>
              </a:rPr>
              <a:t>競爭是一個錯失的機會時，</a:t>
            </a:r>
            <a:r>
              <a:rPr lang="en-US" altLang="zh-TW" b="0" i="0">
                <a:solidFill>
                  <a:srgbClr val="202122"/>
                </a:solidFill>
                <a:effectLst/>
                <a:latin typeface="Arial" panose="020B0604020202020204" pitchFamily="34" charset="0"/>
              </a:rPr>
              <a:t>Pichai</a:t>
            </a:r>
            <a:r>
              <a:rPr lang="zh-TW" altLang="en-US" b="0" i="0">
                <a:solidFill>
                  <a:srgbClr val="202122"/>
                </a:solidFill>
                <a:effectLst/>
                <a:latin typeface="Arial" panose="020B0604020202020204" pitchFamily="34" charset="0"/>
              </a:rPr>
              <a:t>和</a:t>
            </a:r>
            <a:r>
              <a:rPr lang="en-US" altLang="zh-TW" b="0" i="0" u="none" strike="noStrike">
                <a:solidFill>
                  <a:srgbClr val="202122"/>
                </a:solidFill>
                <a:effectLst/>
                <a:latin typeface="Arial" panose="020B0604020202020204" pitchFamily="34" charset="0"/>
                <a:hlinkClick r:id="rId23" tooltip="Google AI"/>
              </a:rPr>
              <a:t>Google AI</a:t>
            </a:r>
            <a:r>
              <a:rPr lang="zh-TW" altLang="en-US" b="0" i="0">
                <a:solidFill>
                  <a:srgbClr val="202122"/>
                </a:solidFill>
                <a:effectLst/>
                <a:latin typeface="Arial" panose="020B0604020202020204" pitchFamily="34" charset="0"/>
              </a:rPr>
              <a:t>首席</a:t>
            </a:r>
            <a:r>
              <a:rPr lang="zh-TW" altLang="en-US" b="0" i="0" u="none" strike="noStrike">
                <a:solidFill>
                  <a:srgbClr val="202122"/>
                </a:solidFill>
                <a:effectLst/>
                <a:latin typeface="Arial" panose="020B0604020202020204" pitchFamily="34" charset="0"/>
                <a:hlinkClick r:id="rId24" tooltip="Jeff Dean"/>
              </a:rPr>
              <a:t>傑夫</a:t>
            </a:r>
            <a:r>
              <a:rPr lang="en-US" altLang="zh-TW" b="0" i="0" u="none" strike="noStrike">
                <a:solidFill>
                  <a:srgbClr val="202122"/>
                </a:solidFill>
                <a:effectLst/>
                <a:latin typeface="Arial" panose="020B0604020202020204" pitchFamily="34" charset="0"/>
                <a:hlinkClick r:id="rId24" tooltip="Jeff Dean"/>
              </a:rPr>
              <a:t>·</a:t>
            </a:r>
            <a:r>
              <a:rPr lang="zh-TW" altLang="en-US" b="0" i="0" u="none" strike="noStrike">
                <a:solidFill>
                  <a:srgbClr val="202122"/>
                </a:solidFill>
                <a:effectLst/>
                <a:latin typeface="Arial" panose="020B0604020202020204" pitchFamily="34" charset="0"/>
                <a:hlinkClick r:id="rId24" tooltip="Jeff Dean"/>
              </a:rPr>
              <a:t>迪恩</a:t>
            </a:r>
            <a:r>
              <a:rPr lang="zh-TW" altLang="en-US" b="0" i="0">
                <a:solidFill>
                  <a:srgbClr val="202122"/>
                </a:solidFill>
                <a:effectLst/>
                <a:latin typeface="Arial" panose="020B0604020202020204" pitchFamily="34" charset="0"/>
              </a:rPr>
              <a:t>表示：「雖然</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（谷歌）具有與</a:t>
            </a:r>
            <a:r>
              <a:rPr lang="en-US" altLang="zh-TW" b="0" i="0">
                <a:solidFill>
                  <a:srgbClr val="202122"/>
                </a:solidFill>
                <a:effectLst/>
                <a:latin typeface="Arial" panose="020B0604020202020204" pitchFamily="34" charset="0"/>
              </a:rPr>
              <a:t>ChatGPT</a:t>
            </a:r>
            <a:r>
              <a:rPr lang="zh-TW" altLang="en-US" b="0" i="0">
                <a:solidFill>
                  <a:srgbClr val="202122"/>
                </a:solidFill>
                <a:effectLst/>
                <a:latin typeface="Arial" panose="020B0604020202020204" pitchFamily="34" charset="0"/>
              </a:rPr>
              <a:t>類似的能力，但在人工智慧這個領域行動太快將對</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（谷歌）造成重大的「聲譽風險」，因為</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比</a:t>
            </a:r>
            <a:r>
              <a:rPr lang="en-US" altLang="zh-TW" b="0" i="0">
                <a:solidFill>
                  <a:srgbClr val="202122"/>
                </a:solidFill>
                <a:effectLst/>
                <a:latin typeface="Arial" panose="020B0604020202020204" pitchFamily="34" charset="0"/>
              </a:rPr>
              <a:t>OpenAI</a:t>
            </a:r>
            <a:r>
              <a:rPr lang="zh-TW" altLang="en-US" b="0" i="0">
                <a:solidFill>
                  <a:srgbClr val="202122"/>
                </a:solidFill>
                <a:effectLst/>
                <a:latin typeface="Arial" panose="020B0604020202020204" pitchFamily="34" charset="0"/>
              </a:rPr>
              <a:t>規模更大。」</a:t>
            </a:r>
            <a:r>
              <a:rPr lang="en-US" altLang="zh-TW" b="0" i="0" u="none" strike="noStrike" baseline="30000">
                <a:solidFill>
                  <a:srgbClr val="202122"/>
                </a:solidFill>
                <a:effectLst/>
                <a:latin typeface="Arial" panose="020B0604020202020204" pitchFamily="34" charset="0"/>
                <a:hlinkClick r:id="rId25"/>
              </a:rPr>
              <a:t>[14]</a:t>
            </a:r>
            <a:r>
              <a:rPr lang="en-US" altLang="zh-TW" b="0" i="0" u="none" strike="noStrike" baseline="30000">
                <a:solidFill>
                  <a:srgbClr val="202122"/>
                </a:solidFill>
                <a:effectLst/>
                <a:latin typeface="Arial" panose="020B0604020202020204" pitchFamily="34" charset="0"/>
                <a:hlinkClick r:id="rId26"/>
              </a:rPr>
              <a:t>[15]</a:t>
            </a:r>
            <a:r>
              <a:rPr lang="zh-TW" altLang="en-US" b="0" i="0">
                <a:solidFill>
                  <a:srgbClr val="202122"/>
                </a:solidFill>
                <a:effectLst/>
                <a:latin typeface="Arial" panose="020B0604020202020204" pitchFamily="34" charset="0"/>
              </a:rPr>
              <a:t> </a:t>
            </a:r>
            <a:r>
              <a:rPr lang="en-US" altLang="zh-TW" b="0" i="0">
                <a:solidFill>
                  <a:srgbClr val="202122"/>
                </a:solidFill>
                <a:effectLst/>
                <a:latin typeface="Arial" panose="020B0604020202020204" pitchFamily="34" charset="0"/>
              </a:rPr>
              <a:t>2023</a:t>
            </a:r>
            <a:r>
              <a:rPr lang="zh-TW" altLang="en-US" b="0" i="0">
                <a:solidFill>
                  <a:srgbClr val="202122"/>
                </a:solidFill>
                <a:effectLst/>
                <a:latin typeface="Arial" panose="020B0604020202020204" pitchFamily="34" charset="0"/>
              </a:rPr>
              <a:t>年</a:t>
            </a:r>
            <a:r>
              <a:rPr lang="en-US" altLang="zh-TW" b="0" i="0">
                <a:solidFill>
                  <a:srgbClr val="202122"/>
                </a:solidFill>
                <a:effectLst/>
                <a:latin typeface="Arial" panose="020B0604020202020204" pitchFamily="34" charset="0"/>
              </a:rPr>
              <a:t>1</a:t>
            </a:r>
            <a:r>
              <a:rPr lang="zh-TW" altLang="en-US" b="0" i="0">
                <a:solidFill>
                  <a:srgbClr val="202122"/>
                </a:solidFill>
                <a:effectLst/>
                <a:latin typeface="Arial" panose="020B0604020202020204" pitchFamily="34" charset="0"/>
              </a:rPr>
              <a:t>月，</a:t>
            </a:r>
            <a:r>
              <a:rPr lang="en-US" altLang="zh-TW" b="0" i="0" u="none" strike="noStrike">
                <a:solidFill>
                  <a:srgbClr val="202122"/>
                </a:solidFill>
                <a:effectLst/>
                <a:latin typeface="Arial" panose="020B0604020202020204" pitchFamily="34" charset="0"/>
                <a:hlinkClick r:id="rId27" tooltip="DeepMind"/>
              </a:rPr>
              <a:t>DeepMind</a:t>
            </a:r>
            <a:r>
              <a:rPr lang="zh-TW" altLang="en-US" b="0" i="0">
                <a:solidFill>
                  <a:srgbClr val="202122"/>
                </a:solidFill>
                <a:effectLst/>
                <a:latin typeface="Arial" panose="020B0604020202020204" pitchFamily="34" charset="0"/>
              </a:rPr>
              <a:t>的</a:t>
            </a:r>
            <a:r>
              <a:rPr lang="en-US" altLang="zh-TW" b="0" i="0">
                <a:solidFill>
                  <a:srgbClr val="202122"/>
                </a:solidFill>
                <a:effectLst/>
                <a:latin typeface="Arial" panose="020B0604020202020204" pitchFamily="34" charset="0"/>
              </a:rPr>
              <a:t>CEO </a:t>
            </a:r>
            <a:r>
              <a:rPr lang="zh-TW" altLang="en-US" b="0" i="0" u="none" strike="noStrike">
                <a:solidFill>
                  <a:srgbClr val="202122"/>
                </a:solidFill>
                <a:effectLst/>
                <a:latin typeface="Arial" panose="020B0604020202020204" pitchFamily="34" charset="0"/>
                <a:hlinkClick r:id="rId28" tooltip="Demis Hassabis"/>
              </a:rPr>
              <a:t>傑米斯</a:t>
            </a:r>
            <a:r>
              <a:rPr lang="en-US" altLang="zh-TW" b="0" i="0" u="none" strike="noStrike">
                <a:solidFill>
                  <a:srgbClr val="202122"/>
                </a:solidFill>
                <a:effectLst/>
                <a:latin typeface="Arial" panose="020B0604020202020204" pitchFamily="34" charset="0"/>
                <a:hlinkClick r:id="rId28" tooltip="Demis Hassabis"/>
              </a:rPr>
              <a:t>·</a:t>
            </a:r>
            <a:r>
              <a:rPr lang="zh-TW" altLang="en-US" b="0" i="0" u="none" strike="noStrike">
                <a:solidFill>
                  <a:srgbClr val="202122"/>
                </a:solidFill>
                <a:effectLst/>
                <a:latin typeface="Arial" panose="020B0604020202020204" pitchFamily="34" charset="0"/>
                <a:hlinkClick r:id="rId28" tooltip="Demis Hassabis"/>
              </a:rPr>
              <a:t>哈薩比斯</a:t>
            </a:r>
            <a:r>
              <a:rPr lang="zh-TW" altLang="en-US" b="0" i="0">
                <a:solidFill>
                  <a:srgbClr val="202122"/>
                </a:solidFill>
                <a:effectLst/>
                <a:latin typeface="Arial" panose="020B0604020202020204" pitchFamily="34" charset="0"/>
              </a:rPr>
              <a:t> 暗示計劃推出一個與</a:t>
            </a:r>
            <a:r>
              <a:rPr lang="en-US" altLang="zh-TW" b="0" i="0">
                <a:solidFill>
                  <a:srgbClr val="202122"/>
                </a:solidFill>
                <a:effectLst/>
                <a:latin typeface="Arial" panose="020B0604020202020204" pitchFamily="34" charset="0"/>
              </a:rPr>
              <a:t>ChatGPT</a:t>
            </a:r>
            <a:r>
              <a:rPr lang="zh-TW" altLang="en-US" b="0" i="0">
                <a:solidFill>
                  <a:srgbClr val="202122"/>
                </a:solidFill>
                <a:effectLst/>
                <a:latin typeface="Arial" panose="020B0604020202020204" pitchFamily="34" charset="0"/>
              </a:rPr>
              <a:t>競爭的對手，</a:t>
            </a:r>
            <a:r>
              <a:rPr lang="en-US" altLang="zh-TW" b="0" i="0" u="none" strike="noStrike" baseline="30000">
                <a:solidFill>
                  <a:srgbClr val="202122"/>
                </a:solidFill>
                <a:effectLst/>
                <a:latin typeface="Arial" panose="020B0604020202020204" pitchFamily="34" charset="0"/>
                <a:hlinkClick r:id="rId29"/>
              </a:rPr>
              <a:t>[16]</a:t>
            </a:r>
            <a:r>
              <a:rPr lang="zh-TW" altLang="en-US" b="0" i="0">
                <a:solidFill>
                  <a:srgbClr val="202122"/>
                </a:solidFill>
                <a:effectLst/>
                <a:latin typeface="Arial" panose="020B0604020202020204" pitchFamily="34" charset="0"/>
              </a:rPr>
              <a:t>並指示</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（谷歌）的員工加快發展</a:t>
            </a:r>
            <a:r>
              <a:rPr lang="en-US" altLang="zh-TW" b="0" i="0">
                <a:solidFill>
                  <a:srgbClr val="202122"/>
                </a:solidFill>
                <a:effectLst/>
                <a:latin typeface="Arial" panose="020B0604020202020204" pitchFamily="34" charset="0"/>
              </a:rPr>
              <a:t>ChatGPT</a:t>
            </a:r>
            <a:r>
              <a:rPr lang="zh-TW" altLang="en-US" b="0" i="0">
                <a:solidFill>
                  <a:srgbClr val="202122"/>
                </a:solidFill>
                <a:effectLst/>
                <a:latin typeface="Arial" panose="020B0604020202020204" pitchFamily="34" charset="0"/>
              </a:rPr>
              <a:t>競爭者，密集測試「</a:t>
            </a:r>
            <a:r>
              <a:rPr lang="en-US" altLang="zh-TW" b="0" i="0">
                <a:solidFill>
                  <a:srgbClr val="202122"/>
                </a:solidFill>
                <a:effectLst/>
                <a:latin typeface="Arial" panose="020B0604020202020204" pitchFamily="34" charset="0"/>
              </a:rPr>
              <a:t>Apprentice Bard</a:t>
            </a:r>
            <a:r>
              <a:rPr lang="zh-TW" altLang="en-US" b="0" i="0">
                <a:solidFill>
                  <a:srgbClr val="202122"/>
                </a:solidFill>
                <a:effectLst/>
                <a:latin typeface="Arial" panose="020B0604020202020204" pitchFamily="34" charset="0"/>
              </a:rPr>
              <a:t>」和其他聊天機器人。</a:t>
            </a:r>
            <a:r>
              <a:rPr lang="en-US" altLang="zh-TW" b="0" i="0" u="none" strike="noStrike" baseline="30000">
                <a:solidFill>
                  <a:srgbClr val="202122"/>
                </a:solidFill>
                <a:effectLst/>
                <a:latin typeface="Arial" panose="020B0604020202020204" pitchFamily="34" charset="0"/>
                <a:hlinkClick r:id="rId30"/>
              </a:rPr>
              <a:t>[17]</a:t>
            </a:r>
            <a:r>
              <a:rPr lang="en-US" altLang="zh-TW" b="0" i="0" u="none" strike="noStrike" baseline="30000">
                <a:solidFill>
                  <a:srgbClr val="202122"/>
                </a:solidFill>
                <a:effectLst/>
                <a:latin typeface="Arial" panose="020B0604020202020204" pitchFamily="34" charset="0"/>
                <a:hlinkClick r:id="rId31"/>
              </a:rPr>
              <a:t>[18]</a:t>
            </a:r>
            <a:r>
              <a:rPr lang="zh-TW" altLang="en-US" b="0" i="0">
                <a:solidFill>
                  <a:srgbClr val="202122"/>
                </a:solidFill>
                <a:effectLst/>
                <a:latin typeface="Arial" panose="020B0604020202020204" pitchFamily="34" charset="0"/>
              </a:rPr>
              <a:t> </a:t>
            </a:r>
            <a:r>
              <a:rPr lang="en-US" altLang="zh-TW" b="0" i="0">
                <a:solidFill>
                  <a:srgbClr val="202122"/>
                </a:solidFill>
                <a:effectLst/>
                <a:latin typeface="Arial" panose="020B0604020202020204" pitchFamily="34" charset="0"/>
              </a:rPr>
              <a:t>Pichai</a:t>
            </a:r>
            <a:r>
              <a:rPr lang="zh-TW" altLang="en-US" b="0" i="0">
                <a:solidFill>
                  <a:srgbClr val="202122"/>
                </a:solidFill>
                <a:effectLst/>
                <a:latin typeface="Arial" panose="020B0604020202020204" pitchFamily="34" charset="0"/>
              </a:rPr>
              <a:t>在</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的季度盈利投資者電話會議中向投資者保證，公司有計劃擴大</a:t>
            </a:r>
            <a:r>
              <a:rPr lang="en-US" altLang="zh-TW" b="0" i="0" u="none" strike="noStrike">
                <a:solidFill>
                  <a:srgbClr val="202122"/>
                </a:solidFill>
                <a:effectLst/>
                <a:latin typeface="Arial" panose="020B0604020202020204" pitchFamily="34" charset="0"/>
                <a:hlinkClick r:id="rId21" tooltip="LaMDA"/>
              </a:rPr>
              <a:t>LaMDA</a:t>
            </a:r>
            <a:r>
              <a:rPr lang="zh-TW" altLang="en-US" b="0" i="0">
                <a:solidFill>
                  <a:srgbClr val="202122"/>
                </a:solidFill>
                <a:effectLst/>
                <a:latin typeface="Arial" panose="020B0604020202020204" pitchFamily="34" charset="0"/>
              </a:rPr>
              <a:t>的可用性和應用。</a:t>
            </a:r>
          </a:p>
          <a:p>
            <a:endParaRPr lang="zh-TW" altLang="en-US"/>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7D1906-FE80-4D05-B5A0-E305CC71D444}" type="slidenum">
              <a:rPr kumimoji="1" lang="zh-TW"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zh-TW" altLang="en-US"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2706349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35</a:t>
            </a:fld>
            <a:endParaRPr lang="zh-TW" altLang="en-US"/>
          </a:p>
        </p:txBody>
      </p:sp>
    </p:spTree>
    <p:extLst>
      <p:ext uri="{BB962C8B-B14F-4D97-AF65-F5344CB8AC3E}">
        <p14:creationId xmlns:p14="http://schemas.microsoft.com/office/powerpoint/2010/main" val="321870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a:solidFill>
                  <a:srgbClr val="333333"/>
                </a:solidFill>
                <a:effectLst/>
                <a:latin typeface="微軟正黑體" panose="020B0604030504040204" pitchFamily="34" charset="-120"/>
                <a:ea typeface="微軟正黑體" panose="020B0604030504040204" pitchFamily="34" charset="-120"/>
              </a:rPr>
              <a:t>Mamba</a:t>
            </a:r>
            <a:r>
              <a:rPr lang="zh-TW" altLang="en-US" b="0" i="0">
                <a:solidFill>
                  <a:srgbClr val="333333"/>
                </a:solidFill>
                <a:effectLst/>
                <a:latin typeface="微軟正黑體" panose="020B0604030504040204" pitchFamily="34" charset="-120"/>
                <a:ea typeface="微軟正黑體" panose="020B0604030504040204" pitchFamily="34" charset="-120"/>
              </a:rPr>
              <a:t>採用結構化狀態空間模型（</a:t>
            </a:r>
            <a:r>
              <a:rPr lang="en-US" altLang="zh-TW" b="0" i="0">
                <a:solidFill>
                  <a:srgbClr val="333333"/>
                </a:solidFill>
                <a:effectLst/>
                <a:latin typeface="微軟正黑體" panose="020B0604030504040204" pitchFamily="34" charset="-120"/>
                <a:ea typeface="微軟正黑體" panose="020B0604030504040204" pitchFamily="34" charset="-120"/>
              </a:rPr>
              <a:t>SSM</a:t>
            </a:r>
            <a:r>
              <a:rPr lang="zh-TW" altLang="en-US" b="0" i="0">
                <a:solidFill>
                  <a:srgbClr val="333333"/>
                </a:solidFill>
                <a:effectLst/>
                <a:latin typeface="微軟正黑體" panose="020B0604030504040204" pitchFamily="34" charset="-120"/>
                <a:ea typeface="微軟正黑體" panose="020B0604030504040204" pitchFamily="34" charset="-120"/>
              </a:rPr>
              <a:t>），所需運算量可隨序列增加而呈線性增長，可處理數百萬個</a:t>
            </a:r>
            <a:r>
              <a:rPr lang="en-US" altLang="zh-TW" b="0" i="0">
                <a:solidFill>
                  <a:srgbClr val="333333"/>
                </a:solidFill>
                <a:effectLst/>
                <a:latin typeface="微軟正黑體" panose="020B0604030504040204" pitchFamily="34" charset="-120"/>
                <a:ea typeface="微軟正黑體" panose="020B0604030504040204" pitchFamily="34" charset="-120"/>
              </a:rPr>
              <a:t>Token</a:t>
            </a:r>
            <a:r>
              <a:rPr lang="zh-TW" altLang="en-US" b="0" i="0">
                <a:solidFill>
                  <a:srgbClr val="333333"/>
                </a:solidFill>
                <a:effectLst/>
                <a:latin typeface="微軟正黑體" panose="020B0604030504040204" pitchFamily="34" charset="-120"/>
                <a:ea typeface="微軟正黑體" panose="020B0604030504040204" pitchFamily="34" charset="-120"/>
              </a:rPr>
              <a:t>的長序列上下文運算，解決</a:t>
            </a:r>
            <a:r>
              <a:rPr lang="en-US" altLang="zh-TW" b="0" i="0">
                <a:solidFill>
                  <a:srgbClr val="333333"/>
                </a:solidFill>
                <a:effectLst/>
                <a:latin typeface="微軟正黑體" panose="020B0604030504040204" pitchFamily="34" charset="-120"/>
                <a:ea typeface="微軟正黑體" panose="020B0604030504040204" pitchFamily="34" charset="-120"/>
              </a:rPr>
              <a:t>Transformer</a:t>
            </a:r>
            <a:r>
              <a:rPr lang="zh-TW" altLang="en-US" b="0" i="0">
                <a:solidFill>
                  <a:srgbClr val="333333"/>
                </a:solidFill>
                <a:effectLst/>
                <a:latin typeface="微軟正黑體" panose="020B0604030504040204" pitchFamily="34" charset="-120"/>
                <a:ea typeface="微軟正黑體" panose="020B0604030504040204" pitchFamily="34" charset="-120"/>
              </a:rPr>
              <a:t>的運算效率低下問題，還能實現</a:t>
            </a:r>
            <a:r>
              <a:rPr lang="en-US" altLang="zh-TW" b="0" i="0">
                <a:solidFill>
                  <a:srgbClr val="333333"/>
                </a:solidFill>
                <a:effectLst/>
                <a:latin typeface="微軟正黑體" panose="020B0604030504040204" pitchFamily="34" charset="-120"/>
                <a:ea typeface="微軟正黑體" panose="020B0604030504040204" pitchFamily="34" charset="-120"/>
              </a:rPr>
              <a:t>5</a:t>
            </a:r>
            <a:r>
              <a:rPr lang="zh-TW" altLang="en-US" b="0" i="0">
                <a:solidFill>
                  <a:srgbClr val="333333"/>
                </a:solidFill>
                <a:effectLst/>
                <a:latin typeface="微軟正黑體" panose="020B0604030504040204" pitchFamily="34" charset="-120"/>
                <a:ea typeface="微軟正黑體" panose="020B0604030504040204" pitchFamily="34" charset="-120"/>
              </a:rPr>
              <a:t>倍吞吐量。</a:t>
            </a:r>
            <a:r>
              <a:rPr lang="en-US" altLang="zh-TW" b="0" i="0">
                <a:solidFill>
                  <a:srgbClr val="333333"/>
                </a:solidFill>
                <a:effectLst/>
                <a:latin typeface="微軟正黑體" panose="020B0604030504040204" pitchFamily="34" charset="-120"/>
                <a:ea typeface="微軟正黑體" panose="020B0604030504040204" pitchFamily="34" charset="-120"/>
              </a:rPr>
              <a:t>Mamba</a:t>
            </a:r>
            <a:r>
              <a:rPr lang="zh-TW" altLang="en-US" b="0" i="0">
                <a:solidFill>
                  <a:srgbClr val="333333"/>
                </a:solidFill>
                <a:effectLst/>
                <a:latin typeface="微軟正黑體" panose="020B0604030504040204" pitchFamily="34" charset="-120"/>
                <a:ea typeface="微軟正黑體" panose="020B0604030504040204" pitchFamily="34" charset="-120"/>
              </a:rPr>
              <a:t>可作為通用序列模型的骨幹模型，團隊測試，</a:t>
            </a:r>
            <a:r>
              <a:rPr lang="en-US" altLang="zh-TW" b="0" i="0">
                <a:solidFill>
                  <a:srgbClr val="333333"/>
                </a:solidFill>
                <a:effectLst/>
                <a:latin typeface="微軟正黑體" panose="020B0604030504040204" pitchFamily="34" charset="-120"/>
                <a:ea typeface="微軟正黑體" panose="020B0604030504040204" pitchFamily="34" charset="-120"/>
              </a:rPr>
              <a:t>Mamba</a:t>
            </a:r>
            <a:r>
              <a:rPr lang="zh-TW" altLang="en-US" b="0" i="0">
                <a:solidFill>
                  <a:srgbClr val="333333"/>
                </a:solidFill>
                <a:effectLst/>
                <a:latin typeface="微軟正黑體" panose="020B0604030504040204" pitchFamily="34" charset="-120"/>
                <a:ea typeface="微軟正黑體" panose="020B0604030504040204" pitchFamily="34" charset="-120"/>
              </a:rPr>
              <a:t>在語言、音訊和基因組學等多種任務中達到高階（</a:t>
            </a:r>
            <a:r>
              <a:rPr lang="en-US" altLang="zh-TW" b="0" i="0">
                <a:solidFill>
                  <a:srgbClr val="333333"/>
                </a:solidFill>
                <a:effectLst/>
                <a:latin typeface="微軟正黑體" panose="020B0604030504040204" pitchFamily="34" charset="-120"/>
                <a:ea typeface="微軟正黑體" panose="020B0604030504040204" pitchFamily="34" charset="-120"/>
              </a:rPr>
              <a:t>SOTA</a:t>
            </a:r>
            <a:r>
              <a:rPr lang="zh-TW" altLang="en-US" b="0" i="0">
                <a:solidFill>
                  <a:srgbClr val="333333"/>
                </a:solidFill>
                <a:effectLst/>
                <a:latin typeface="微軟正黑體" panose="020B0604030504040204" pitchFamily="34" charset="-120"/>
                <a:ea typeface="微軟正黑體" panose="020B0604030504040204" pitchFamily="34" charset="-120"/>
              </a:rPr>
              <a:t>）性能，特別是在語言建模部分，</a:t>
            </a:r>
            <a:r>
              <a:rPr lang="en-US" altLang="zh-TW" b="0" i="0">
                <a:solidFill>
                  <a:srgbClr val="333333"/>
                </a:solidFill>
                <a:effectLst/>
                <a:latin typeface="微軟正黑體" panose="020B0604030504040204" pitchFamily="34" charset="-120"/>
                <a:ea typeface="微軟正黑體" panose="020B0604030504040204" pitchFamily="34" charset="-120"/>
              </a:rPr>
              <a:t>Mamba-3B</a:t>
            </a:r>
            <a:r>
              <a:rPr lang="zh-TW" altLang="en-US" b="0" i="0">
                <a:solidFill>
                  <a:srgbClr val="333333"/>
                </a:solidFill>
                <a:effectLst/>
                <a:latin typeface="微軟正黑體" panose="020B0604030504040204" pitchFamily="34" charset="-120"/>
                <a:ea typeface="微軟正黑體" panose="020B0604030504040204" pitchFamily="34" charset="-120"/>
              </a:rPr>
              <a:t>模型表現不只比同參數量的</a:t>
            </a:r>
            <a:r>
              <a:rPr lang="en-US" altLang="zh-TW" b="0" i="0">
                <a:solidFill>
                  <a:srgbClr val="333333"/>
                </a:solidFill>
                <a:effectLst/>
                <a:latin typeface="微軟正黑體" panose="020B0604030504040204" pitchFamily="34" charset="-120"/>
                <a:ea typeface="微軟正黑體" panose="020B0604030504040204" pitchFamily="34" charset="-120"/>
              </a:rPr>
              <a:t>Transformer</a:t>
            </a:r>
            <a:r>
              <a:rPr lang="zh-TW" altLang="en-US" b="0" i="0">
                <a:solidFill>
                  <a:srgbClr val="333333"/>
                </a:solidFill>
                <a:effectLst/>
                <a:latin typeface="微軟正黑體" panose="020B0604030504040204" pitchFamily="34" charset="-120"/>
                <a:ea typeface="微軟正黑體" panose="020B0604030504040204" pitchFamily="34" charset="-120"/>
              </a:rPr>
              <a:t>好，還與</a:t>
            </a:r>
            <a:r>
              <a:rPr lang="en-US" altLang="zh-TW" b="0" i="0">
                <a:solidFill>
                  <a:srgbClr val="333333"/>
                </a:solidFill>
                <a:effectLst/>
                <a:latin typeface="微軟正黑體" panose="020B0604030504040204" pitchFamily="34" charset="-120"/>
                <a:ea typeface="微軟正黑體" panose="020B0604030504040204" pitchFamily="34" charset="-120"/>
              </a:rPr>
              <a:t>2</a:t>
            </a:r>
            <a:r>
              <a:rPr lang="zh-TW" altLang="en-US" b="0" i="0">
                <a:solidFill>
                  <a:srgbClr val="333333"/>
                </a:solidFill>
                <a:effectLst/>
                <a:latin typeface="微軟正黑體" panose="020B0604030504040204" pitchFamily="34" charset="-120"/>
                <a:ea typeface="微軟正黑體" panose="020B0604030504040204" pitchFamily="34" charset="-120"/>
              </a:rPr>
              <a:t>倍規模的</a:t>
            </a:r>
            <a:r>
              <a:rPr lang="en-US" altLang="zh-TW" b="0" i="0">
                <a:solidFill>
                  <a:srgbClr val="333333"/>
                </a:solidFill>
                <a:effectLst/>
                <a:latin typeface="微軟正黑體" panose="020B0604030504040204" pitchFamily="34" charset="-120"/>
                <a:ea typeface="微軟正黑體" panose="020B0604030504040204" pitchFamily="34" charset="-120"/>
              </a:rPr>
              <a:t>Transformer</a:t>
            </a:r>
            <a:r>
              <a:rPr lang="zh-TW" altLang="en-US" b="0" i="0">
                <a:solidFill>
                  <a:srgbClr val="333333"/>
                </a:solidFill>
                <a:effectLst/>
                <a:latin typeface="微軟正黑體" panose="020B0604030504040204" pitchFamily="34" charset="-120"/>
                <a:ea typeface="微軟正黑體" panose="020B0604030504040204" pitchFamily="34" charset="-120"/>
              </a:rPr>
              <a:t>相當。</a:t>
            </a:r>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48</a:t>
            </a:fld>
            <a:endParaRPr lang="zh-TW" altLang="en-US"/>
          </a:p>
        </p:txBody>
      </p:sp>
    </p:spTree>
    <p:extLst>
      <p:ext uri="{BB962C8B-B14F-4D97-AF65-F5344CB8AC3E}">
        <p14:creationId xmlns:p14="http://schemas.microsoft.com/office/powerpoint/2010/main" val="4268170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5772069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69550637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114519390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929946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2082481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0617767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00070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48664545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424375530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0475552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7661622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50359569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bwMode="auto">
          <a:xfrm>
            <a:off x="181546" y="198952"/>
            <a:ext cx="8854950"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81546" y="1052736"/>
            <a:ext cx="8854950" cy="540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0" y="6665838"/>
            <a:ext cx="42832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600" dirty="0">
                <a:ea typeface="標楷體" panose="03000509000000000000" pitchFamily="65" charset="-120"/>
              </a:rPr>
              <a:t>第</a:t>
            </a:r>
            <a:fld id="{DCA2A753-5712-402C-96FE-2A2EA79BA387}" type="slidenum">
              <a:rPr lang="zh-TW" altLang="en-US" sz="600">
                <a:ea typeface="標楷體" panose="03000509000000000000" pitchFamily="65" charset="-120"/>
              </a:rPr>
              <a:pPr algn="ctr"/>
              <a:t>‹#›</a:t>
            </a:fld>
            <a:r>
              <a:rPr lang="zh-TW" altLang="en-US" sz="600" dirty="0">
                <a:ea typeface="標楷體" panose="03000509000000000000" pitchFamily="65" charset="-120"/>
              </a:rPr>
              <a:t>頁</a:t>
            </a:r>
            <a:endParaRPr lang="zh-TW" altLang="en-US" sz="900" dirty="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extLst>
      <p:ext uri="{BB962C8B-B14F-4D97-AF65-F5344CB8AC3E}">
        <p14:creationId xmlns:p14="http://schemas.microsoft.com/office/powerpoint/2010/main" val="6067803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0"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iasvisuals.com/llms-lis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businessweekly.com.tw/international/blog/3011255"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IgK8WVpnGg" TargetMode="External"/><Relationship Id="rId2" Type="http://schemas.openxmlformats.org/officeDocument/2006/relationships/hyperlink" Target="https://www.managertoday.com.tw/articles/view/66407" TargetMode="External"/><Relationship Id="rId1" Type="http://schemas.openxmlformats.org/officeDocument/2006/relationships/slideLayout" Target="../slideLayouts/slideLayout2.xml"/><Relationship Id="rId6" Type="http://schemas.openxmlformats.org/officeDocument/2006/relationships/hyperlink" Target="https://zh.wikipedia.org/zh-tw/%E5%A4%A7%E5%9E%8B%E8%AF%AD%E8%A8%80%E6%A8%A1%E5%9E%8B#cite_note-:0-6" TargetMode="External"/><Relationship Id="rId5" Type="http://schemas.openxmlformats.org/officeDocument/2006/relationships/hyperlink" Target="https://zh.wikipedia.org/zh-tw/%E5%A4%A7%E5%9E%8B%E8%AF%AD%E8%A8%80%E6%A8%A1%E5%9E%8B#cite_note-5" TargetMode="External"/><Relationship Id="rId4" Type="http://schemas.openxmlformats.org/officeDocument/2006/relationships/hyperlink" Target="https://zh.wikipedia.org/zh-tw/%E5%A4%A7%E5%9E%8B%E8%AF%AD%E8%A8%80%E6%A8%A1%E5%9E%8B#cite_note-:1-4"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youtu.be/e0aKI2GGZ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zh.wikipedia.org/wiki/Poe_(%E8%BB%9F%E9%AB%94)" TargetMode="External"/><Relationship Id="rId13" Type="http://schemas.openxmlformats.org/officeDocument/2006/relationships/hyperlink" Target="https://zh.wikipedia.org/w/index.php?title=NExT-GPT&amp;action=edit&amp;redlink=1" TargetMode="External"/><Relationship Id="rId3" Type="http://schemas.openxmlformats.org/officeDocument/2006/relationships/hyperlink" Target="https://zh.wikipedia.org/wiki/Microsoft_Bing#%E5%BE%AE%E8%BD%AFCopilot_(Microsoft_Copilot)" TargetMode="External"/><Relationship Id="rId7" Type="http://schemas.openxmlformats.org/officeDocument/2006/relationships/hyperlink" Target="https://zh.wikipedia.org/wiki/%E9%80%9A%E4%B9%89%E5%8D%83%E9%97%AE" TargetMode="External"/><Relationship Id="rId12" Type="http://schemas.openxmlformats.org/officeDocument/2006/relationships/hyperlink" Target="https://zh.wikipedia.org/wiki/Perplexity" TargetMode="External"/><Relationship Id="rId2" Type="http://schemas.openxmlformats.org/officeDocument/2006/relationships/hyperlink" Target="https://zh.wikipedia.org/wiki/ChatGPT" TargetMode="External"/><Relationship Id="rId1" Type="http://schemas.openxmlformats.org/officeDocument/2006/relationships/slideLayout" Target="../slideLayouts/slideLayout2.xml"/><Relationship Id="rId6" Type="http://schemas.openxmlformats.org/officeDocument/2006/relationships/hyperlink" Target="https://zh.wikipedia.org/wiki/%E6%96%87%E5%BF%83%E4%B8%80%E8%A8%80" TargetMode="External"/><Relationship Id="rId11" Type="http://schemas.openxmlformats.org/officeDocument/2006/relationships/hyperlink" Target="https://zh.wikipedia.org/wiki/%E8%81%8A%E5%A4%A9%E6%9C%BA%E5%99%A8%E4%BA%BA%E5%88%97%E8%A1%A8#cite_note-2" TargetMode="External"/><Relationship Id="rId5" Type="http://schemas.openxmlformats.org/officeDocument/2006/relationships/hyperlink" Target="https://zh.wikipedia.org/wiki/Bard_(%E8%81%8A%E5%A4%A9%E6%9C%BA%E5%99%A8%E4%BA%BA)" TargetMode="External"/><Relationship Id="rId15" Type="http://schemas.openxmlformats.org/officeDocument/2006/relationships/hyperlink" Target="https://zh.wikipedia.org/wiki/%E8%81%8A%E5%A4%A9%E6%9C%BA%E5%99%A8%E4%BA%BA%E5%88%97%E8%A1%A8#cite_note-4" TargetMode="External"/><Relationship Id="rId10" Type="http://schemas.openxmlformats.org/officeDocument/2006/relationships/hyperlink" Target="https://zh.wikipedia.org/wiki/Character.ai" TargetMode="External"/><Relationship Id="rId4" Type="http://schemas.openxmlformats.org/officeDocument/2006/relationships/hyperlink" Target="https://zh.wikipedia.org/wiki/Claude_(%E8%81%8A%E5%A4%A9%E6%9C%BA%E5%99%A8%E4%BA%BA)" TargetMode="External"/><Relationship Id="rId9" Type="http://schemas.openxmlformats.org/officeDocument/2006/relationships/hyperlink" Target="https://zh.wikipedia.org/wiki/Mistral_AI" TargetMode="External"/><Relationship Id="rId14" Type="http://schemas.openxmlformats.org/officeDocument/2006/relationships/hyperlink" Target="https://zh.wikipedia.org/wiki/%E8%81%8A%E5%A4%A9%E6%9C%BA%E5%99%A8%E4%BA%BA%E5%88%97%E8%A1%A8#cite_note-3"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zh.wikipedia.org/wiki/OpenAI" TargetMode="External"/><Relationship Id="rId13" Type="http://schemas.openxmlformats.org/officeDocument/2006/relationships/hyperlink" Target="https://zh.wikipedia.org/wiki/%E8%AA%9E%E6%96%99%E5%BA%AB" TargetMode="External"/><Relationship Id="rId18" Type="http://schemas.openxmlformats.org/officeDocument/2006/relationships/hyperlink" Target="https://zh.wikipedia.org/zh-tw/Gemini_(%E8%81%8A%E5%A4%A9%E6%A9%9F%E5%99%A8%E4%BA%BA)#cite_note-5" TargetMode="External"/><Relationship Id="rId3" Type="http://schemas.openxmlformats.org/officeDocument/2006/relationships/hyperlink" Target="https://zh.wikipedia.org/wiki/Google" TargetMode="External"/><Relationship Id="rId7" Type="http://schemas.openxmlformats.org/officeDocument/2006/relationships/hyperlink" Target="https://zh.wikipedia.org/wiki/%E5%A4%A7%E5%9E%8B%E8%AF%AD%E8%A8%80%E6%A8%A1%E5%9E%8B" TargetMode="External"/><Relationship Id="rId12" Type="http://schemas.openxmlformats.org/officeDocument/2006/relationships/hyperlink" Target="https://zh.wikipedia.org/w/index.php?title=PaLM&amp;action=edit&amp;redlink=1" TargetMode="External"/><Relationship Id="rId17" Type="http://schemas.openxmlformats.org/officeDocument/2006/relationships/hyperlink" Target="https://zh.wikipedia.org/zh-tw/Gemini_(%E8%81%8A%E5%A4%A9%E6%A9%9F%E5%99%A8%E4%BA%BA)#cite_note-Yahoo1-4" TargetMode="External"/><Relationship Id="rId2" Type="http://schemas.openxmlformats.org/officeDocument/2006/relationships/notesSlide" Target="../notesSlides/notesSlide4.xml"/><Relationship Id="rId16" Type="http://schemas.openxmlformats.org/officeDocument/2006/relationships/hyperlink" Target="https://zh.wikipedia.org/wiki/Google_I/O" TargetMode="External"/><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zh.wikipedia.org/wiki/Gemini_(%E8%AF%AD%E8%A8%80%E6%A8%A1%E5%9E%8B)" TargetMode="External"/><Relationship Id="rId11" Type="http://schemas.openxmlformats.org/officeDocument/2006/relationships/hyperlink" Target="https://zh.wikipedia.org/wiki/LaMDA" TargetMode="External"/><Relationship Id="rId5" Type="http://schemas.openxmlformats.org/officeDocument/2006/relationships/hyperlink" Target="https://zh.wikipedia.org/wiki/%E8%81%8A%E5%A4%A9%E6%A9%9F%E5%99%A8%E4%BA%BA" TargetMode="External"/><Relationship Id="rId15" Type="http://schemas.openxmlformats.org/officeDocument/2006/relationships/hyperlink" Target="https://zh.wikipedia.org/zh-tw/Gemini_(%E8%81%8A%E5%A4%A9%E6%A9%9F%E5%99%A8%E4%BA%BA)#cite_note-%E7%A7%91%E6%8A%80%E6%96%B0%E5%A0%B1-3" TargetMode="External"/><Relationship Id="rId10" Type="http://schemas.openxmlformats.org/officeDocument/2006/relationships/hyperlink" Target="https://zh.wikipedia.org/zh-tw/Gemini_(%E8%81%8A%E5%A4%A9%E6%A9%9F%E5%99%A8%E4%BA%BA)#cite_note-%E6%95%B8%E4%BD%8D%E6%99%82%E4%BB%A3-2" TargetMode="External"/><Relationship Id="rId19" Type="http://schemas.openxmlformats.org/officeDocument/2006/relationships/hyperlink" Target="https://zh.wikipedia.org/zh-tw/Gemini_(%E8%81%8A%E5%A4%A9%E6%A9%9F%E5%99%A8%E4%BA%BA)#cite_note-:0-6" TargetMode="External"/><Relationship Id="rId4" Type="http://schemas.openxmlformats.org/officeDocument/2006/relationships/hyperlink" Target="https://zh.wikipedia.org/wiki/%E7%94%9F%E6%88%90%E5%BC%8F%E4%BA%BA%E5%B7%A5%E6%99%BA%E6%85%A7" TargetMode="External"/><Relationship Id="rId9" Type="http://schemas.openxmlformats.org/officeDocument/2006/relationships/hyperlink" Target="https://zh.wikipedia.org/wiki/ChatGPT" TargetMode="External"/><Relationship Id="rId14" Type="http://schemas.openxmlformats.org/officeDocument/2006/relationships/hyperlink" Target="https://zh.wikipedia.org/wiki/%E8%B3%87%E8%A8%8A%E6%AA%A2%E7%B4%A2"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zh.wikipedia.org/wiki/GPT-4" TargetMode="External"/><Relationship Id="rId3" Type="http://schemas.openxmlformats.org/officeDocument/2006/relationships/hyperlink" Target="https://zh.wikipedia.org/wiki/%E5%A4%A7%E5%9E%8B%E8%AF%AD%E8%A8%80%E6%A8%A1%E5%9E%8B" TargetMode="External"/><Relationship Id="rId7" Type="http://schemas.openxmlformats.org/officeDocument/2006/relationships/hyperlink" Target="https://zh.wikipedia.org/wiki/OpenAI" TargetMode="External"/><Relationship Id="rId2" Type="http://schemas.openxmlformats.org/officeDocument/2006/relationships/hyperlink" Target="https://zh.wikipedia.org/w/index.php?title=%E5%A4%9A%E6%A8%A1%E6%80%81%E5%AD%A6%E4%B9%A0&amp;action=edit&amp;redlink=1" TargetMode="External"/><Relationship Id="rId1" Type="http://schemas.openxmlformats.org/officeDocument/2006/relationships/slideLayout" Target="../slideLayouts/slideLayout2.xml"/><Relationship Id="rId6" Type="http://schemas.openxmlformats.org/officeDocument/2006/relationships/hyperlink" Target="https://zh.wikipedia.org/wiki/LaMDA" TargetMode="External"/><Relationship Id="rId5" Type="http://schemas.openxmlformats.org/officeDocument/2006/relationships/hyperlink" Target="https://zh.wikipedia.org/wiki/DeepMind" TargetMode="External"/><Relationship Id="rId4" Type="http://schemas.openxmlformats.org/officeDocument/2006/relationships/hyperlink" Target="https://zh.wikipedia.org/wiki/%E8%B0%B7%E6%AD%8C" TargetMode="External"/><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huggingface.co/blog/gemma3" TargetMode="External"/><Relationship Id="rId7" Type="http://schemas.openxmlformats.org/officeDocument/2006/relationships/image" Target="../media/image22.png"/><Relationship Id="rId2" Type="http://schemas.openxmlformats.org/officeDocument/2006/relationships/hyperlink" Target="https://youtu.be/UU13FN2Xpyw"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www.kaggle.com/models/google/gemma-3" TargetMode="External"/><Relationship Id="rId4" Type="http://schemas.openxmlformats.org/officeDocument/2006/relationships/hyperlink" Target="https://ollama.com/downloa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anthropic.com/news/3-5-models-and-computer-us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tenten.co/learning/tag/chatgpt/" TargetMode="External"/><Relationship Id="rId2" Type="http://schemas.openxmlformats.org/officeDocument/2006/relationships/hyperlink" Target="https://tenten.co/learning/anthropic-30b-unicorn/"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www.cursor.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youtu.be/xZ4LPJt39LI"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llama.meta.com/" TargetMode="External"/><Relationship Id="rId7" Type="http://schemas.openxmlformats.org/officeDocument/2006/relationships/hyperlink" Target="https://openai.com/index/clip"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hatglm.cn/" TargetMode="External"/><Relationship Id="rId5" Type="http://schemas.openxmlformats.org/officeDocument/2006/relationships/hyperlink" Target="https://mistral.ai/news/announcing-mistral-7b/" TargetMode="External"/><Relationship Id="rId4" Type="http://schemas.openxmlformats.org/officeDocument/2006/relationships/hyperlink" Target="https://ai.google.dev/gemma?hl=zh-tw"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youtu.be/QMUH5CZMDYk" TargetMode="External"/><Relationship Id="rId2" Type="http://schemas.openxmlformats.org/officeDocument/2006/relationships/hyperlink" Target="https://youtu.be/TwQISuk0zWM"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llamaindex.ai/en/stable/examples/vector_stores/FaissIndexDemo/" TargetMode="External"/><Relationship Id="rId2" Type="http://schemas.openxmlformats.org/officeDocument/2006/relationships/hyperlink" Target="https://github.com/facebookresearch/faiss"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x.com/MistralAI/status/1777869263778291896" TargetMode="External"/><Relationship Id="rId7" Type="http://schemas.openxmlformats.org/officeDocument/2006/relationships/hyperlink" Target="https://qwenlm.github.io/blog/qwen-moe/" TargetMode="External"/><Relationship Id="rId2" Type="http://schemas.openxmlformats.org/officeDocument/2006/relationships/hyperlink" Target="https://x.ai/blog/grok-os" TargetMode="External"/><Relationship Id="rId1" Type="http://schemas.openxmlformats.org/officeDocument/2006/relationships/slideLayout" Target="../slideLayouts/slideLayout2.xml"/><Relationship Id="rId6" Type="http://schemas.openxmlformats.org/officeDocument/2006/relationships/hyperlink" Target="https://arxiv.org/pdf/2404.05567.pdf" TargetMode="External"/><Relationship Id="rId5" Type="http://schemas.openxmlformats.org/officeDocument/2006/relationships/hyperlink" Target="https://www.ai21.com/jamba" TargetMode="External"/><Relationship Id="rId4" Type="http://schemas.openxmlformats.org/officeDocument/2006/relationships/hyperlink" Target="https://research.myshell.ai/jetmo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evelopers.google.com/machine-learning/glossary?hl=zh-tw#predic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323528" y="2659559"/>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568491" y="4233555"/>
            <a:ext cx="8424936" cy="2227569"/>
          </a:xfrm>
          <a:ln>
            <a:noFill/>
          </a:ln>
        </p:spPr>
        <p:txBody>
          <a:bodyPr/>
          <a:lstStyle/>
          <a:p>
            <a:r>
              <a:rPr lang="en-US" altLang="zh-TW" sz="3200" dirty="0">
                <a:solidFill>
                  <a:srgbClr val="0070C0"/>
                </a:solidFill>
                <a:effectLst>
                  <a:outerShdw blurRad="38100" dist="38100" dir="2700000" algn="tl">
                    <a:srgbClr val="000000">
                      <a:alpha val="43137"/>
                    </a:srgbClr>
                  </a:outerShdw>
                </a:effectLst>
              </a:rPr>
              <a:t>Chapter Deep learning DL0x</a:t>
            </a:r>
            <a:br>
              <a:rPr lang="en-US" altLang="zh-TW" sz="4000">
                <a:solidFill>
                  <a:srgbClr val="0070C0"/>
                </a:solidFill>
                <a:effectLst>
                  <a:outerShdw blurRad="38100" dist="38100" dir="2700000" algn="tl">
                    <a:srgbClr val="000000">
                      <a:alpha val="43137"/>
                    </a:srgbClr>
                  </a:outerShdw>
                </a:effectLst>
              </a:rPr>
            </a:br>
            <a:r>
              <a:rPr lang="zh-TW" altLang="en-US" sz="3600">
                <a:solidFill>
                  <a:srgbClr val="00B050"/>
                </a:solidFill>
                <a:effectLst>
                  <a:outerShdw blurRad="38100" dist="38100" dir="2700000" algn="tl">
                    <a:srgbClr val="000000">
                      <a:alpha val="43137"/>
                    </a:srgbClr>
                  </a:outerShdw>
                </a:effectLst>
              </a:rPr>
              <a:t>大型語言模型 上</a:t>
            </a:r>
            <a:br>
              <a:rPr lang="en-US" altLang="zh-TW" sz="3600">
                <a:solidFill>
                  <a:srgbClr val="00B050"/>
                </a:solidFill>
                <a:effectLst>
                  <a:outerShdw blurRad="38100" dist="38100" dir="2700000" algn="tl">
                    <a:srgbClr val="000000">
                      <a:alpha val="43137"/>
                    </a:srgbClr>
                  </a:outerShdw>
                </a:effectLst>
              </a:rPr>
            </a:br>
            <a:r>
              <a:rPr lang="zh-TW" altLang="en-US" sz="3600">
                <a:solidFill>
                  <a:srgbClr val="00B050"/>
                </a:solidFill>
                <a:effectLst>
                  <a:outerShdw blurRad="38100" dist="38100" dir="2700000" algn="tl">
                    <a:srgbClr val="000000">
                      <a:alpha val="43137"/>
                    </a:srgbClr>
                  </a:outerShdw>
                </a:effectLst>
              </a:rPr>
              <a:t>（</a:t>
            </a:r>
            <a:r>
              <a:rPr lang="en-US" altLang="zh-TW" sz="3600">
                <a:solidFill>
                  <a:srgbClr val="00B050"/>
                </a:solidFill>
                <a:effectLst>
                  <a:outerShdw blurRad="38100" dist="38100" dir="2700000" algn="tl">
                    <a:srgbClr val="000000">
                      <a:alpha val="43137"/>
                    </a:srgbClr>
                  </a:outerShdw>
                </a:effectLst>
              </a:rPr>
              <a:t>LLM</a:t>
            </a:r>
            <a:r>
              <a:rPr lang="zh-TW" altLang="en-US" sz="3600" dirty="0">
                <a:solidFill>
                  <a:srgbClr val="00B050"/>
                </a:solidFill>
                <a:effectLst>
                  <a:outerShdw blurRad="38100" dist="38100" dir="2700000" algn="tl">
                    <a:srgbClr val="000000">
                      <a:alpha val="43137"/>
                    </a:srgbClr>
                  </a:outerShdw>
                </a:effectLst>
              </a:rPr>
              <a:t>）</a:t>
            </a:r>
            <a:br>
              <a:rPr lang="en-US" altLang="zh-TW" sz="3600" dirty="0">
                <a:solidFill>
                  <a:srgbClr val="00B050"/>
                </a:solidFill>
                <a:effectLst>
                  <a:outerShdw blurRad="38100" dist="38100" dir="2700000" algn="tl">
                    <a:srgbClr val="000000">
                      <a:alpha val="43137"/>
                    </a:srgbClr>
                  </a:outerShdw>
                </a:effectLst>
              </a:rPr>
            </a:br>
            <a:br>
              <a:rPr lang="en-US" altLang="zh-TW" sz="3600" dirty="0">
                <a:solidFill>
                  <a:srgbClr val="00B050"/>
                </a:solidFill>
                <a:effectLst>
                  <a:outerShdw blurRad="38100" dist="38100" dir="2700000" algn="tl">
                    <a:srgbClr val="000000">
                      <a:alpha val="43137"/>
                    </a:srgbClr>
                  </a:outerShdw>
                </a:effectLst>
              </a:rPr>
            </a:br>
            <a:r>
              <a:rPr lang="en-US" altLang="zh-TW" sz="3600" dirty="0">
                <a:solidFill>
                  <a:srgbClr val="00B050"/>
                </a:solidFill>
                <a:effectLst>
                  <a:outerShdw blurRad="38100" dist="38100" dir="2700000" algn="tl">
                    <a:srgbClr val="000000">
                      <a:alpha val="43137"/>
                    </a:srgbClr>
                  </a:outerShdw>
                </a:effectLst>
              </a:rPr>
              <a:t>              </a:t>
            </a:r>
            <a:r>
              <a:rPr lang="en-US" altLang="zh-TW" sz="1200" b="0" dirty="0">
                <a:solidFill>
                  <a:srgbClr val="00B050"/>
                </a:solidFill>
              </a:rPr>
              <a:t>reference:  Deep Learning with TensorFlow and </a:t>
            </a:r>
            <a:r>
              <a:rPr lang="en-US" altLang="zh-TW" sz="1200" b="0" dirty="0" err="1">
                <a:solidFill>
                  <a:srgbClr val="00B050"/>
                </a:solidFill>
              </a:rPr>
              <a:t>Keras</a:t>
            </a:r>
            <a:r>
              <a:rPr lang="en-US" altLang="zh-TW" sz="1200" b="0" dirty="0">
                <a:solidFill>
                  <a:srgbClr val="00B050"/>
                </a:solidFill>
              </a:rPr>
              <a:t> Third Edition</a:t>
            </a:r>
            <a:endParaRPr lang="zh-TW" altLang="en-US" sz="1200" dirty="0">
              <a:solidFill>
                <a:srgbClr val="0070C0"/>
              </a:solidFill>
            </a:endParaRPr>
          </a:p>
        </p:txBody>
      </p:sp>
      <p:pic>
        <p:nvPicPr>
          <p:cNvPr id="1026" name="Picture 2" descr="LLM有害？讓AI大型語言模型更好用| 遠見雜誌">
            <a:extLst>
              <a:ext uri="{FF2B5EF4-FFF2-40B4-BE49-F238E27FC236}">
                <a16:creationId xmlns:a16="http://schemas.microsoft.com/office/drawing/2014/main" id="{9EA9E962-10CC-8343-174E-9BB5733FE836}"/>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105152" y="4293096"/>
            <a:ext cx="3499296" cy="245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CDD0754B-4FBB-36C5-B37D-B9299C3C8198}"/>
              </a:ext>
            </a:extLst>
          </p:cNvPr>
          <p:cNvSpPr>
            <a:spLocks noGrp="1"/>
          </p:cNvSpPr>
          <p:nvPr>
            <p:ph type="title"/>
          </p:nvPr>
        </p:nvSpPr>
        <p:spPr/>
        <p:txBody>
          <a:bodyPr/>
          <a:lstStyle/>
          <a:p>
            <a:r>
              <a:rPr lang="en-US" altLang="zh-TW" dirty="0"/>
              <a:t>LLM </a:t>
            </a:r>
            <a:r>
              <a:rPr lang="zh-TW" altLang="en-US" dirty="0"/>
              <a:t>列表 </a:t>
            </a:r>
            <a:r>
              <a:rPr lang="en-US" altLang="zh-TW" dirty="0"/>
              <a:t>(</a:t>
            </a:r>
            <a:r>
              <a:rPr lang="zh-TW" altLang="en-US" dirty="0"/>
              <a:t>發展歷史</a:t>
            </a:r>
            <a:r>
              <a:rPr lang="en-US" altLang="zh-TW" dirty="0"/>
              <a:t>)</a:t>
            </a:r>
            <a:endParaRPr lang="zh-TW" altLang="en-US" dirty="0"/>
          </a:p>
        </p:txBody>
      </p:sp>
      <p:sp>
        <p:nvSpPr>
          <p:cNvPr id="5" name="內容版面配置區 4">
            <a:extLst>
              <a:ext uri="{FF2B5EF4-FFF2-40B4-BE49-F238E27FC236}">
                <a16:creationId xmlns:a16="http://schemas.microsoft.com/office/drawing/2014/main" id="{244F584F-66AA-1055-DE60-6B9958E011F3}"/>
              </a:ext>
            </a:extLst>
          </p:cNvPr>
          <p:cNvSpPr>
            <a:spLocks noGrp="1"/>
          </p:cNvSpPr>
          <p:nvPr>
            <p:ph idx="1"/>
          </p:nvPr>
        </p:nvSpPr>
        <p:spPr/>
        <p:txBody>
          <a:bodyPr/>
          <a:lstStyle/>
          <a:p>
            <a:r>
              <a:rPr lang="en-US" altLang="zh-TW" dirty="0"/>
              <a:t>https://en.wikipedia.org/wiki/List_of_large_language_models</a:t>
            </a:r>
            <a:endParaRPr lang="zh-TW" altLang="en-US" dirty="0"/>
          </a:p>
        </p:txBody>
      </p:sp>
      <p:pic>
        <p:nvPicPr>
          <p:cNvPr id="7" name="圖片 6">
            <a:extLst>
              <a:ext uri="{FF2B5EF4-FFF2-40B4-BE49-F238E27FC236}">
                <a16:creationId xmlns:a16="http://schemas.microsoft.com/office/drawing/2014/main" id="{CAF7B44A-FE2E-97C9-CFEC-CF38D297C969}"/>
              </a:ext>
            </a:extLst>
          </p:cNvPr>
          <p:cNvPicPr>
            <a:picLocks noChangeAspect="1"/>
          </p:cNvPicPr>
          <p:nvPr/>
        </p:nvPicPr>
        <p:blipFill>
          <a:blip r:embed="rId2"/>
          <a:stretch>
            <a:fillRect/>
          </a:stretch>
        </p:blipFill>
        <p:spPr>
          <a:xfrm>
            <a:off x="899592" y="1746414"/>
            <a:ext cx="6660232" cy="4839833"/>
          </a:xfrm>
          <a:prstGeom prst="rect">
            <a:avLst/>
          </a:prstGeom>
        </p:spPr>
      </p:pic>
    </p:spTree>
    <p:extLst>
      <p:ext uri="{BB962C8B-B14F-4D97-AF65-F5344CB8AC3E}">
        <p14:creationId xmlns:p14="http://schemas.microsoft.com/office/powerpoint/2010/main" val="58842838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6FE177-D361-7290-0C41-525BD5751FB8}"/>
              </a:ext>
            </a:extLst>
          </p:cNvPr>
          <p:cNvSpPr>
            <a:spLocks noGrp="1"/>
          </p:cNvSpPr>
          <p:nvPr>
            <p:ph type="title"/>
          </p:nvPr>
        </p:nvSpPr>
        <p:spPr>
          <a:xfrm>
            <a:off x="181546" y="198952"/>
            <a:ext cx="8854950" cy="1069808"/>
          </a:xfrm>
        </p:spPr>
        <p:txBody>
          <a:bodyPr/>
          <a:lstStyle/>
          <a:p>
            <a:pPr>
              <a:lnSpc>
                <a:spcPts val="3150"/>
              </a:lnSpc>
            </a:pPr>
            <a:r>
              <a:rPr lang="en-US" altLang="zh-TW" sz="2400" dirty="0">
                <a:solidFill>
                  <a:srgbClr val="2EA500"/>
                </a:solidFill>
                <a:latin typeface="Lato" panose="020F0502020204030203" pitchFamily="34" charset="0"/>
              </a:rPr>
              <a:t>L</a:t>
            </a:r>
            <a:r>
              <a:rPr lang="en-US" altLang="zh-TW" sz="2400" b="1" i="0" dirty="0">
                <a:solidFill>
                  <a:srgbClr val="2EA500"/>
                </a:solidFill>
                <a:effectLst/>
                <a:latin typeface="Lato" panose="020F0502020204030203" pitchFamily="34" charset="0"/>
              </a:rPr>
              <a:t>ist of important Large Language Models (LLM)</a:t>
            </a:r>
            <a:br>
              <a:rPr lang="en-US" altLang="zh-TW" sz="2400" b="1" i="0" dirty="0">
                <a:solidFill>
                  <a:srgbClr val="2EA500"/>
                </a:solidFill>
                <a:effectLst/>
                <a:latin typeface="Lato" panose="020F0502020204030203" pitchFamily="34" charset="0"/>
              </a:rPr>
            </a:br>
            <a:r>
              <a:rPr lang="en-US" altLang="zh-TW" sz="1100" b="1" i="0" dirty="0">
                <a:solidFill>
                  <a:srgbClr val="8C8C8C"/>
                </a:solidFill>
                <a:effectLst/>
                <a:latin typeface="Lato" panose="020F0502020204030203" pitchFamily="34" charset="0"/>
              </a:rPr>
              <a:t>Posted on </a:t>
            </a:r>
            <a:r>
              <a:rPr lang="en-US" altLang="zh-TW" sz="1100" b="1" i="0" u="none" strike="noStrike" dirty="0">
                <a:solidFill>
                  <a:srgbClr val="8C8C8C"/>
                </a:solidFill>
                <a:effectLst/>
                <a:latin typeface="Lato" panose="020F0502020204030203" pitchFamily="34" charset="0"/>
                <a:hlinkClick r:id="rId2"/>
              </a:rPr>
              <a:t>June 2, 2024</a:t>
            </a:r>
            <a:br>
              <a:rPr lang="en-US" altLang="zh-TW" sz="2400" b="0" i="0" dirty="0">
                <a:solidFill>
                  <a:srgbClr val="8C8C8C"/>
                </a:solidFill>
                <a:effectLst/>
                <a:latin typeface="Lato" panose="020F0502020204030203" pitchFamily="34" charset="0"/>
              </a:rPr>
            </a:br>
            <a:endParaRPr lang="zh-TW" altLang="en-US" sz="2400" dirty="0"/>
          </a:p>
        </p:txBody>
      </p:sp>
      <p:sp>
        <p:nvSpPr>
          <p:cNvPr id="3" name="內容版面配置區 2">
            <a:extLst>
              <a:ext uri="{FF2B5EF4-FFF2-40B4-BE49-F238E27FC236}">
                <a16:creationId xmlns:a16="http://schemas.microsoft.com/office/drawing/2014/main" id="{F438B509-FC79-081A-9AE1-BD98DA485FDB}"/>
              </a:ext>
            </a:extLst>
          </p:cNvPr>
          <p:cNvSpPr>
            <a:spLocks noGrp="1"/>
          </p:cNvSpPr>
          <p:nvPr>
            <p:ph idx="1"/>
          </p:nvPr>
        </p:nvSpPr>
        <p:spPr/>
        <p:txBody>
          <a:bodyPr/>
          <a:lstStyle/>
          <a:p>
            <a:endParaRPr lang="zh-TW" altLang="en-US"/>
          </a:p>
        </p:txBody>
      </p:sp>
      <p:pic>
        <p:nvPicPr>
          <p:cNvPr id="1026" name="Picture 2" descr="Large Language Models">
            <a:extLst>
              <a:ext uri="{FF2B5EF4-FFF2-40B4-BE49-F238E27FC236}">
                <a16:creationId xmlns:a16="http://schemas.microsoft.com/office/drawing/2014/main" id="{7DF3F9C0-8F00-871C-C1A7-FD3026BF4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8760"/>
            <a:ext cx="91440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29698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D14545-4E15-B36E-359B-18607D93EF23}"/>
              </a:ext>
            </a:extLst>
          </p:cNvPr>
          <p:cNvSpPr>
            <a:spLocks noGrp="1"/>
          </p:cNvSpPr>
          <p:nvPr>
            <p:ph type="title"/>
          </p:nvPr>
        </p:nvSpPr>
        <p:spPr>
          <a:xfrm>
            <a:off x="181546" y="198953"/>
            <a:ext cx="8854950" cy="709768"/>
          </a:xfrm>
        </p:spPr>
        <p:txBody>
          <a:bodyPr/>
          <a:lstStyle/>
          <a:p>
            <a:r>
              <a:rPr lang="en-US" altLang="zh-TW" sz="2000" b="0" i="0" dirty="0">
                <a:solidFill>
                  <a:srgbClr val="111111"/>
                </a:solidFill>
                <a:effectLst/>
                <a:latin typeface="Roboto" panose="02000000000000000000" pitchFamily="2" charset="0"/>
              </a:rPr>
              <a:t>The timeline of the development of LLMs from 2018 to 2024 (June)</a:t>
            </a:r>
            <a:endParaRPr lang="zh-TW" altLang="en-US" sz="2000" dirty="0"/>
          </a:p>
        </p:txBody>
      </p:sp>
      <p:sp>
        <p:nvSpPr>
          <p:cNvPr id="3" name="內容版面配置區 2">
            <a:extLst>
              <a:ext uri="{FF2B5EF4-FFF2-40B4-BE49-F238E27FC236}">
                <a16:creationId xmlns:a16="http://schemas.microsoft.com/office/drawing/2014/main" id="{84F66C32-152F-9110-59B8-674F4F22A4C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FDA1F1A-D62E-5C63-7081-CE57BF2D664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3528" y="1052736"/>
            <a:ext cx="8208912" cy="5437197"/>
          </a:xfrm>
          <a:prstGeom prst="rect">
            <a:avLst/>
          </a:prstGeom>
        </p:spPr>
      </p:pic>
    </p:spTree>
    <p:extLst>
      <p:ext uri="{BB962C8B-B14F-4D97-AF65-F5344CB8AC3E}">
        <p14:creationId xmlns:p14="http://schemas.microsoft.com/office/powerpoint/2010/main" val="330481559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8428E5-F5B2-4367-BF89-05EC1EEA7B59}"/>
              </a:ext>
            </a:extLst>
          </p:cNvPr>
          <p:cNvSpPr>
            <a:spLocks noGrp="1"/>
          </p:cNvSpPr>
          <p:nvPr>
            <p:ph type="title"/>
          </p:nvPr>
        </p:nvSpPr>
        <p:spPr/>
        <p:txBody>
          <a:bodyPr/>
          <a:lstStyle/>
          <a:p>
            <a:r>
              <a:rPr lang="en-US" altLang="zh-TW" dirty="0" err="1"/>
              <a:t>ChatGPT</a:t>
            </a:r>
            <a:endParaRPr lang="zh-TW" altLang="en-US" dirty="0"/>
          </a:p>
        </p:txBody>
      </p:sp>
      <p:sp>
        <p:nvSpPr>
          <p:cNvPr id="3" name="內容版面配置區 2">
            <a:extLst>
              <a:ext uri="{FF2B5EF4-FFF2-40B4-BE49-F238E27FC236}">
                <a16:creationId xmlns:a16="http://schemas.microsoft.com/office/drawing/2014/main" id="{B54D2005-45B9-4270-99FF-4867770412F8}"/>
              </a:ext>
            </a:extLst>
          </p:cNvPr>
          <p:cNvSpPr>
            <a:spLocks noGrp="1"/>
          </p:cNvSpPr>
          <p:nvPr>
            <p:ph idx="1"/>
          </p:nvPr>
        </p:nvSpPr>
        <p:spPr/>
        <p:txBody>
          <a:bodyPr/>
          <a:lstStyle/>
          <a:p>
            <a:r>
              <a:rPr lang="en-US" altLang="zh-TW" sz="1600" b="0" dirty="0">
                <a:effectLst/>
              </a:rPr>
              <a:t>2022</a:t>
            </a:r>
            <a:r>
              <a:rPr lang="zh-TW" altLang="en-US" sz="1600" b="0" dirty="0">
                <a:effectLst/>
              </a:rPr>
              <a:t>年</a:t>
            </a:r>
            <a:r>
              <a:rPr lang="en-US" altLang="zh-TW" sz="1600" b="0" dirty="0">
                <a:effectLst/>
              </a:rPr>
              <a:t>12 </a:t>
            </a:r>
            <a:r>
              <a:rPr lang="zh-TW" altLang="en-US" sz="1600" b="0" dirty="0">
                <a:effectLst/>
              </a:rPr>
              <a:t>月 </a:t>
            </a:r>
            <a:r>
              <a:rPr lang="en-US" altLang="zh-TW" sz="1600" b="0" dirty="0">
                <a:effectLst/>
              </a:rPr>
              <a:t>1 </a:t>
            </a:r>
            <a:r>
              <a:rPr lang="zh-TW" altLang="en-US" sz="1600" b="0" dirty="0">
                <a:effectLst/>
              </a:rPr>
              <a:t>日，</a:t>
            </a:r>
            <a:r>
              <a:rPr lang="en-US" altLang="zh-TW" sz="1600" b="0" dirty="0" err="1">
                <a:effectLst/>
              </a:rPr>
              <a:t>OpenAI</a:t>
            </a:r>
            <a:r>
              <a:rPr lang="en-US" altLang="zh-TW" sz="1600" b="0" dirty="0">
                <a:effectLst/>
              </a:rPr>
              <a:t> </a:t>
            </a:r>
            <a:r>
              <a:rPr lang="zh-TW" altLang="en-US" sz="1600" b="0" dirty="0">
                <a:effectLst/>
              </a:rPr>
              <a:t>推出一個人工智慧聊天 </a:t>
            </a:r>
            <a:r>
              <a:rPr lang="en-US" altLang="zh-TW" sz="1600" b="0" dirty="0">
                <a:effectLst/>
              </a:rPr>
              <a:t>AI </a:t>
            </a:r>
            <a:r>
              <a:rPr lang="zh-TW" altLang="en-US" sz="1600" b="0" dirty="0">
                <a:effectLst/>
              </a:rPr>
              <a:t>原型「</a:t>
            </a:r>
            <a:r>
              <a:rPr lang="en-US" altLang="zh-TW" sz="1600" b="0" dirty="0" err="1">
                <a:effectLst/>
              </a:rPr>
              <a:t>ChatGPT</a:t>
            </a:r>
            <a:r>
              <a:rPr lang="zh-TW" altLang="en-US" sz="1600" b="0" dirty="0">
                <a:effectLst/>
              </a:rPr>
              <a:t>」，再次為學術界引發了類似 </a:t>
            </a:r>
            <a:r>
              <a:rPr lang="en-US" altLang="zh-TW" sz="1600" b="0" dirty="0">
                <a:effectLst/>
              </a:rPr>
              <a:t>AI </a:t>
            </a:r>
            <a:r>
              <a:rPr lang="zh-TW" altLang="en-US" sz="1600" b="0" dirty="0">
                <a:effectLst/>
              </a:rPr>
              <a:t>繪圖衝擊藝術界的話題，你能跟 </a:t>
            </a:r>
            <a:r>
              <a:rPr lang="en-US" altLang="zh-TW" sz="1600" b="0" dirty="0" err="1">
                <a:effectLst/>
              </a:rPr>
              <a:t>ChatGPT</a:t>
            </a:r>
            <a:r>
              <a:rPr lang="en-US" altLang="zh-TW" sz="1600" b="0" dirty="0">
                <a:effectLst/>
              </a:rPr>
              <a:t> </a:t>
            </a:r>
            <a:r>
              <a:rPr lang="zh-TW" altLang="en-US" sz="1600" b="0" dirty="0">
                <a:effectLst/>
              </a:rPr>
              <a:t>進行即時對談，而他則會流暢地回覆你任何問題。短短 </a:t>
            </a:r>
            <a:r>
              <a:rPr lang="en-US" altLang="zh-TW" sz="1600" b="0" dirty="0">
                <a:effectLst/>
              </a:rPr>
              <a:t>5 </a:t>
            </a:r>
            <a:r>
              <a:rPr lang="zh-TW" altLang="en-US" sz="1600" b="0" dirty="0">
                <a:effectLst/>
              </a:rPr>
              <a:t>天，</a:t>
            </a:r>
            <a:r>
              <a:rPr lang="en-US" altLang="zh-TW" sz="1600" b="0" dirty="0" err="1">
                <a:effectLst/>
              </a:rPr>
              <a:t>ChatGPT</a:t>
            </a:r>
            <a:r>
              <a:rPr lang="en-US" altLang="zh-TW" sz="1600" b="0" dirty="0">
                <a:effectLst/>
              </a:rPr>
              <a:t> </a:t>
            </a:r>
            <a:r>
              <a:rPr lang="zh-TW" altLang="en-US" sz="1600" b="0" dirty="0">
                <a:effectLst/>
              </a:rPr>
              <a:t>吸引了超過 </a:t>
            </a:r>
            <a:r>
              <a:rPr lang="en-US" altLang="zh-TW" sz="1600" b="0" dirty="0">
                <a:effectLst/>
              </a:rPr>
              <a:t>100 </a:t>
            </a:r>
            <a:r>
              <a:rPr lang="zh-TW" altLang="en-US" sz="1600" b="0" dirty="0">
                <a:effectLst/>
              </a:rPr>
              <a:t>萬使用者，同時也在各大 </a:t>
            </a:r>
            <a:r>
              <a:rPr lang="en-US" altLang="zh-TW" sz="1600" b="0" dirty="0">
                <a:effectLst/>
              </a:rPr>
              <a:t>SNS </a:t>
            </a:r>
            <a:r>
              <a:rPr lang="zh-TW" altLang="en-US" sz="1600" b="0" dirty="0">
                <a:effectLst/>
              </a:rPr>
              <a:t>也開始流傳各種神奇的對話紀錄。</a:t>
            </a:r>
          </a:p>
          <a:p>
            <a:endParaRPr lang="zh-TW" altLang="en-US" sz="1600" b="0" dirty="0">
              <a:effectLst/>
            </a:endParaRPr>
          </a:p>
          <a:p>
            <a:r>
              <a:rPr lang="en-US" altLang="zh-TW" sz="1600" b="0" dirty="0" err="1">
                <a:effectLst/>
              </a:rPr>
              <a:t>ChatGPT</a:t>
            </a:r>
            <a:r>
              <a:rPr lang="en-US" altLang="zh-TW" sz="1600" b="0" dirty="0">
                <a:effectLst/>
              </a:rPr>
              <a:t> </a:t>
            </a:r>
            <a:r>
              <a:rPr lang="zh-TW" altLang="en-US" sz="1600" b="0" dirty="0">
                <a:effectLst/>
              </a:rPr>
              <a:t>是基於「</a:t>
            </a:r>
            <a:r>
              <a:rPr lang="en-US" altLang="zh-TW" sz="1600" b="0" dirty="0">
                <a:effectLst/>
              </a:rPr>
              <a:t>GPT-3.5</a:t>
            </a:r>
            <a:r>
              <a:rPr lang="zh-TW" altLang="en-US" sz="1600" b="0" dirty="0">
                <a:effectLst/>
              </a:rPr>
              <a:t>」（</a:t>
            </a:r>
            <a:r>
              <a:rPr lang="en-US" altLang="zh-TW" sz="1600" b="0" dirty="0">
                <a:effectLst/>
              </a:rPr>
              <a:t>Generative Pre-trained Transformer 3.5</a:t>
            </a:r>
            <a:r>
              <a:rPr lang="zh-TW" altLang="en-US" sz="1600" b="0" dirty="0">
                <a:effectLst/>
              </a:rPr>
              <a:t>）架構開發的 </a:t>
            </a:r>
            <a:r>
              <a:rPr lang="en-US" altLang="zh-TW" sz="1600" b="0" dirty="0">
                <a:effectLst/>
              </a:rPr>
              <a:t>AI</a:t>
            </a:r>
            <a:r>
              <a:rPr lang="zh-TW" altLang="en-US" sz="1600" b="0" dirty="0">
                <a:effectLst/>
              </a:rPr>
              <a:t>，本身使用深度學習訓練的大型語言模型數據，提供即時的問答，同時在對話過程中它還會記憶先前使用者的對話訊息，更能回答某些假設性的問題，或是為你所指定的主題進行創作，例如寫詩。</a:t>
            </a:r>
            <a:endParaRPr lang="en-US" altLang="zh-TW" sz="1600" b="0" dirty="0">
              <a:effectLst/>
              <a:hlinkClick r:id="rId2"/>
            </a:endParaRPr>
          </a:p>
          <a:p>
            <a:endParaRPr lang="en-US" altLang="zh-TW" sz="1200" b="1" i="0" dirty="0">
              <a:solidFill>
                <a:srgbClr val="202122"/>
              </a:solidFill>
              <a:effectLst/>
              <a:latin typeface="-apple-system"/>
            </a:endParaRPr>
          </a:p>
          <a:p>
            <a:r>
              <a:rPr lang="en-US" altLang="zh-TW" sz="1400" dirty="0"/>
              <a:t>GPT-3 (</a:t>
            </a:r>
            <a:r>
              <a:rPr lang="zh-TW" altLang="en-US" sz="1400" b="1" i="0" dirty="0">
                <a:solidFill>
                  <a:srgbClr val="202122"/>
                </a:solidFill>
                <a:effectLst/>
                <a:latin typeface="-apple-system"/>
              </a:rPr>
              <a:t>生成型預訓練變換模型 </a:t>
            </a:r>
            <a:r>
              <a:rPr lang="en-US" altLang="zh-TW" sz="1400" b="1" i="0" dirty="0">
                <a:solidFill>
                  <a:srgbClr val="202122"/>
                </a:solidFill>
                <a:effectLst/>
                <a:latin typeface="-apple-system"/>
              </a:rPr>
              <a:t>3</a:t>
            </a:r>
            <a:r>
              <a:rPr lang="zh-TW" altLang="en-US" sz="1400" dirty="0">
                <a:hlinkClick r:id="rId2"/>
              </a:rPr>
              <a:t> </a:t>
            </a:r>
            <a:r>
              <a:rPr lang="en-US" altLang="zh-TW" sz="1400" dirty="0">
                <a:hlinkClick r:id="rId2"/>
              </a:rPr>
              <a:t>: Generative Pre-trained Transformer </a:t>
            </a:r>
            <a:r>
              <a:rPr lang="en-US" altLang="zh-TW" sz="1400" dirty="0"/>
              <a:t>)</a:t>
            </a:r>
            <a:r>
              <a:rPr lang="zh-TW" altLang="en-US" sz="1400" dirty="0"/>
              <a:t>是一個自迴歸語言模型，目的是為了使用深度學習生成人類可以理解的自然語言</a:t>
            </a:r>
            <a:r>
              <a:rPr lang="en-US" altLang="zh-TW" sz="1400" dirty="0"/>
              <a:t>[1]</a:t>
            </a:r>
            <a:r>
              <a:rPr lang="zh-TW" altLang="en-US" sz="1400" dirty="0"/>
              <a:t>。</a:t>
            </a:r>
            <a:endParaRPr lang="en-US" altLang="zh-TW" sz="1400" dirty="0"/>
          </a:p>
          <a:p>
            <a:endParaRPr lang="en-US" altLang="zh-TW" sz="1400" dirty="0"/>
          </a:p>
          <a:p>
            <a:r>
              <a:rPr lang="en-US" altLang="zh-TW" sz="1400" dirty="0"/>
              <a:t>GPT-3</a:t>
            </a:r>
            <a:r>
              <a:rPr lang="zh-TW" altLang="en-US" sz="1400" dirty="0"/>
              <a:t>是由在舊金山的人工智慧公司</a:t>
            </a:r>
            <a:r>
              <a:rPr lang="en-US" altLang="zh-TW" sz="1400" dirty="0" err="1"/>
              <a:t>OpenAI</a:t>
            </a:r>
            <a:r>
              <a:rPr lang="zh-TW" altLang="en-US" sz="1400" dirty="0"/>
              <a:t>訓練與開發，模型設計基於谷歌開發的變換語言模型。</a:t>
            </a:r>
            <a:r>
              <a:rPr lang="en-US" altLang="zh-TW" sz="1400" dirty="0"/>
              <a:t>GPT-3</a:t>
            </a:r>
            <a:r>
              <a:rPr lang="zh-TW" altLang="en-US" sz="1400" dirty="0"/>
              <a:t>的神經網路包含</a:t>
            </a:r>
            <a:r>
              <a:rPr lang="en-US" altLang="zh-TW" sz="1400" dirty="0"/>
              <a:t>1750</a:t>
            </a:r>
            <a:r>
              <a:rPr lang="zh-TW" altLang="en-US" sz="1400" dirty="0"/>
              <a:t>億個參數，為有史以來參數最多的神經網路模型</a:t>
            </a:r>
            <a:r>
              <a:rPr lang="en-US" altLang="zh-TW" sz="1400" dirty="0"/>
              <a:t>[2]</a:t>
            </a:r>
            <a:r>
              <a:rPr lang="zh-TW" altLang="en-US" sz="1400" dirty="0"/>
              <a:t>。</a:t>
            </a:r>
            <a:r>
              <a:rPr lang="en-US" altLang="zh-TW" sz="1400" dirty="0" err="1"/>
              <a:t>OpenAI</a:t>
            </a:r>
            <a:r>
              <a:rPr lang="zh-TW" altLang="en-US" sz="1400" dirty="0"/>
              <a:t>於</a:t>
            </a:r>
            <a:r>
              <a:rPr lang="en-US" altLang="zh-TW" sz="1400" dirty="0"/>
              <a:t>2020</a:t>
            </a:r>
            <a:r>
              <a:rPr lang="zh-TW" altLang="en-US" sz="1400" dirty="0"/>
              <a:t>年</a:t>
            </a:r>
            <a:r>
              <a:rPr lang="en-US" altLang="zh-TW" sz="1400" dirty="0"/>
              <a:t>5</a:t>
            </a:r>
            <a:r>
              <a:rPr lang="zh-TW" altLang="en-US" sz="1400" dirty="0"/>
              <a:t>月發表</a:t>
            </a:r>
            <a:r>
              <a:rPr lang="en-US" altLang="zh-TW" sz="1400" dirty="0"/>
              <a:t>GPT-3</a:t>
            </a:r>
            <a:r>
              <a:rPr lang="zh-TW" altLang="en-US" sz="1400" dirty="0"/>
              <a:t>的論文，在次月為少量公司與開發人團釋出應用程式介面的測試版。微軟在</a:t>
            </a:r>
            <a:r>
              <a:rPr lang="en-US" altLang="zh-TW" sz="1400" dirty="0"/>
              <a:t>2020</a:t>
            </a:r>
            <a:r>
              <a:rPr lang="zh-TW" altLang="en-US" sz="1400" dirty="0"/>
              <a:t>年</a:t>
            </a:r>
            <a:r>
              <a:rPr lang="en-US" altLang="zh-TW" sz="1400" dirty="0"/>
              <a:t>9</a:t>
            </a:r>
            <a:r>
              <a:rPr lang="zh-TW" altLang="en-US" sz="1400" dirty="0"/>
              <a:t>月</a:t>
            </a:r>
            <a:r>
              <a:rPr lang="en-US" altLang="zh-TW" sz="1400" dirty="0"/>
              <a:t>22</a:t>
            </a:r>
            <a:r>
              <a:rPr lang="zh-TW" altLang="en-US" sz="1400" dirty="0"/>
              <a:t>日宣布取得了</a:t>
            </a:r>
            <a:r>
              <a:rPr lang="en-US" altLang="zh-TW" sz="1400" dirty="0"/>
              <a:t>GPT-3</a:t>
            </a:r>
            <a:r>
              <a:rPr lang="zh-TW" altLang="en-US" sz="1400" dirty="0"/>
              <a:t>的獨家授權</a:t>
            </a:r>
            <a:r>
              <a:rPr lang="en-US" altLang="zh-TW" sz="1400" dirty="0"/>
              <a:t>[3]</a:t>
            </a:r>
            <a:r>
              <a:rPr lang="zh-TW" altLang="en-US" sz="1400" dirty="0"/>
              <a:t>。</a:t>
            </a:r>
          </a:p>
          <a:p>
            <a:r>
              <a:rPr lang="en-US" altLang="zh-TW" sz="1400" dirty="0"/>
              <a:t> </a:t>
            </a:r>
            <a:endParaRPr lang="zh-TW" altLang="en-US" sz="1400" dirty="0"/>
          </a:p>
          <a:p>
            <a:r>
              <a:rPr lang="en-US" altLang="zh-TW" sz="1400" dirty="0"/>
              <a:t>GPT-3 </a:t>
            </a:r>
            <a:r>
              <a:rPr lang="zh-TW" altLang="en-US" sz="1400" dirty="0"/>
              <a:t>可寫出人類無法與電腦區別的文章與字串，</a:t>
            </a:r>
            <a:r>
              <a:rPr lang="en-US" altLang="zh-TW" sz="1400" dirty="0"/>
              <a:t>GPT-3</a:t>
            </a:r>
            <a:r>
              <a:rPr lang="zh-TW" altLang="en-US" sz="1400" dirty="0"/>
              <a:t>原始論文的作者們警告了</a:t>
            </a:r>
            <a:r>
              <a:rPr lang="en-US" altLang="zh-TW" sz="1400" dirty="0"/>
              <a:t>GPT-3</a:t>
            </a:r>
            <a:r>
              <a:rPr lang="zh-TW" altLang="en-US" sz="1400" dirty="0"/>
              <a:t>有可能對於社會的負面影響，比如利用製造假新聞的可能性。英國</a:t>
            </a:r>
            <a:r>
              <a:rPr lang="en-US" altLang="zh-TW" sz="1400" dirty="0"/>
              <a:t>《</a:t>
            </a:r>
            <a:r>
              <a:rPr lang="zh-TW" altLang="en-US" sz="1400" dirty="0"/>
              <a:t>衛報</a:t>
            </a:r>
            <a:r>
              <a:rPr lang="en-US" altLang="zh-TW" sz="1400" dirty="0"/>
              <a:t>》</a:t>
            </a:r>
            <a:r>
              <a:rPr lang="zh-TW" altLang="en-US" sz="1400" dirty="0"/>
              <a:t>即使用</a:t>
            </a:r>
            <a:r>
              <a:rPr lang="en-US" altLang="zh-TW" sz="1400" dirty="0"/>
              <a:t>GPT-3</a:t>
            </a:r>
            <a:r>
              <a:rPr lang="zh-TW" altLang="en-US" sz="1400" dirty="0"/>
              <a:t>生成了一個關於人工智慧對人類無威脅的評論專欄</a:t>
            </a:r>
            <a:r>
              <a:rPr lang="en-US" altLang="zh-TW" sz="1400" dirty="0"/>
              <a:t>[4]</a:t>
            </a:r>
            <a:r>
              <a:rPr lang="zh-TW" altLang="en-US" sz="1400" dirty="0"/>
              <a:t>。李開復稱卷積神經網路與</a:t>
            </a:r>
            <a:r>
              <a:rPr lang="en-US" altLang="zh-TW" sz="1400" dirty="0"/>
              <a:t>GPT-3</a:t>
            </a:r>
            <a:r>
              <a:rPr lang="zh-TW" altLang="en-US" sz="1400" dirty="0"/>
              <a:t>為人工智慧重要的改善，兩者皆是模型加海量數據的成果</a:t>
            </a:r>
            <a:r>
              <a:rPr lang="en-US" altLang="zh-TW" sz="1400" dirty="0"/>
              <a:t>[5]</a:t>
            </a:r>
            <a:r>
              <a:rPr lang="zh-TW" altLang="en-US" sz="1400" dirty="0"/>
              <a:t>。</a:t>
            </a:r>
            <a:endParaRPr lang="en-US" altLang="zh-TW" sz="1400" dirty="0"/>
          </a:p>
          <a:p>
            <a:endParaRPr lang="zh-TW" altLang="en-US" dirty="0"/>
          </a:p>
        </p:txBody>
      </p:sp>
      <p:sp>
        <p:nvSpPr>
          <p:cNvPr id="6" name="矩形 5"/>
          <p:cNvSpPr/>
          <p:nvPr/>
        </p:nvSpPr>
        <p:spPr>
          <a:xfrm>
            <a:off x="6156176" y="6237312"/>
            <a:ext cx="2343911" cy="307777"/>
          </a:xfrm>
          <a:prstGeom prst="rect">
            <a:avLst/>
          </a:prstGeom>
        </p:spPr>
        <p:txBody>
          <a:bodyPr wrap="none">
            <a:spAutoFit/>
          </a:bodyPr>
          <a:lstStyle/>
          <a:p>
            <a:r>
              <a:rPr lang="en-US" altLang="zh-TW" sz="1400" dirty="0"/>
              <a:t>https://youtu.be/-vh9gbd5Cjw</a:t>
            </a:r>
            <a:endParaRPr lang="zh-TW" altLang="en-US" sz="1400" dirty="0"/>
          </a:p>
        </p:txBody>
      </p:sp>
      <p:sp>
        <p:nvSpPr>
          <p:cNvPr id="4" name="矩形 3"/>
          <p:cNvSpPr/>
          <p:nvPr/>
        </p:nvSpPr>
        <p:spPr>
          <a:xfrm>
            <a:off x="395536" y="6129590"/>
            <a:ext cx="4572000" cy="261610"/>
          </a:xfrm>
          <a:prstGeom prst="rect">
            <a:avLst/>
          </a:prstGeom>
        </p:spPr>
        <p:txBody>
          <a:bodyPr>
            <a:spAutoFit/>
          </a:bodyPr>
          <a:lstStyle/>
          <a:p>
            <a:r>
              <a:rPr lang="en-US" altLang="zh-TW" sz="1050" dirty="0"/>
              <a:t>https://www.businessweekly.com.tw/international/blog/3011255</a:t>
            </a:r>
          </a:p>
        </p:txBody>
      </p:sp>
      <p:pic>
        <p:nvPicPr>
          <p:cNvPr id="5" name="圖片 4">
            <a:extLst>
              <a:ext uri="{FF2B5EF4-FFF2-40B4-BE49-F238E27FC236}">
                <a16:creationId xmlns:a16="http://schemas.microsoft.com/office/drawing/2014/main" id="{B60B546D-16FA-4149-7C93-FD2155E32833}"/>
              </a:ext>
            </a:extLst>
          </p:cNvPr>
          <p:cNvPicPr>
            <a:picLocks noChangeAspect="1"/>
          </p:cNvPicPr>
          <p:nvPr/>
        </p:nvPicPr>
        <p:blipFill>
          <a:blip r:embed="rId3"/>
          <a:stretch>
            <a:fillRect/>
          </a:stretch>
        </p:blipFill>
        <p:spPr>
          <a:xfrm>
            <a:off x="8144611" y="297291"/>
            <a:ext cx="710952" cy="710952"/>
          </a:xfrm>
          <a:prstGeom prst="rect">
            <a:avLst/>
          </a:prstGeom>
        </p:spPr>
      </p:pic>
    </p:spTree>
    <p:extLst>
      <p:ext uri="{BB962C8B-B14F-4D97-AF65-F5344CB8AC3E}">
        <p14:creationId xmlns:p14="http://schemas.microsoft.com/office/powerpoint/2010/main" val="369698786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44C2E-BB08-44BE-DD94-C9A70D06E7D4}"/>
              </a:ext>
            </a:extLst>
          </p:cNvPr>
          <p:cNvSpPr>
            <a:spLocks noGrp="1"/>
          </p:cNvSpPr>
          <p:nvPr>
            <p:ph type="title"/>
          </p:nvPr>
        </p:nvSpPr>
        <p:spPr>
          <a:xfrm>
            <a:off x="181546" y="198953"/>
            <a:ext cx="8854950" cy="277720"/>
          </a:xfrm>
        </p:spPr>
        <p:txBody>
          <a:bodyPr/>
          <a:lstStyle/>
          <a:p>
            <a:r>
              <a:rPr lang="zh-TW" altLang="en-US" sz="2000"/>
              <a:t>發展歷史</a:t>
            </a:r>
          </a:p>
        </p:txBody>
      </p:sp>
      <p:sp>
        <p:nvSpPr>
          <p:cNvPr id="3" name="內容版面配置區 2">
            <a:extLst>
              <a:ext uri="{FF2B5EF4-FFF2-40B4-BE49-F238E27FC236}">
                <a16:creationId xmlns:a16="http://schemas.microsoft.com/office/drawing/2014/main" id="{71F8A575-4CC2-077F-9247-334C17E27165}"/>
              </a:ext>
            </a:extLst>
          </p:cNvPr>
          <p:cNvSpPr>
            <a:spLocks noGrp="1"/>
          </p:cNvSpPr>
          <p:nvPr>
            <p:ph idx="1"/>
          </p:nvPr>
        </p:nvSpPr>
        <p:spPr>
          <a:xfrm>
            <a:off x="144525" y="620688"/>
            <a:ext cx="8854950" cy="5400452"/>
          </a:xfrm>
        </p:spPr>
        <p:txBody>
          <a:bodyPr/>
          <a:lstStyle/>
          <a:p>
            <a:pPr marL="285750" indent="-285750">
              <a:buFont typeface="Arial" panose="020B0604020202020204" pitchFamily="34" charset="0"/>
              <a:buChar char="•"/>
            </a:pPr>
            <a:r>
              <a:rPr lang="en-US" altLang="zh-TW" sz="1600"/>
              <a:t>ChatGPT</a:t>
            </a:r>
            <a:r>
              <a:rPr lang="zh-TW" altLang="en-US" sz="1600"/>
              <a:t>於</a:t>
            </a:r>
            <a:r>
              <a:rPr lang="en-US" altLang="zh-TW" sz="1600"/>
              <a:t>2022</a:t>
            </a:r>
            <a:r>
              <a:rPr lang="zh-TW" altLang="en-US" sz="1600"/>
              <a:t>年</a:t>
            </a:r>
            <a:r>
              <a:rPr lang="en-US" altLang="zh-TW" sz="1600"/>
              <a:t>11</a:t>
            </a:r>
            <a:r>
              <a:rPr lang="zh-TW" altLang="en-US" sz="1600"/>
              <a:t>月</a:t>
            </a:r>
            <a:r>
              <a:rPr lang="en-US" altLang="zh-TW" sz="1600"/>
              <a:t>30</a:t>
            </a:r>
            <a:r>
              <a:rPr lang="zh-TW" altLang="en-US" sz="1600"/>
              <a:t>日由總部位於舊金山的</a:t>
            </a:r>
            <a:r>
              <a:rPr lang="en-US" altLang="zh-TW" sz="1600"/>
              <a:t>OpenAI</a:t>
            </a:r>
            <a:r>
              <a:rPr lang="zh-TW" altLang="en-US" sz="1600"/>
              <a:t>推出。該服務最初是免費向公眾推出，並計劃以後用該服務獲利</a:t>
            </a:r>
            <a:endParaRPr lang="en-US" altLang="zh-TW" sz="1600"/>
          </a:p>
          <a:p>
            <a:pPr marL="285750" indent="-285750">
              <a:buFont typeface="Arial" panose="020B0604020202020204" pitchFamily="34" charset="0"/>
              <a:buChar char="•"/>
            </a:pPr>
            <a:r>
              <a:rPr lang="en-US" altLang="zh-TW" sz="1600"/>
              <a:t>2023</a:t>
            </a:r>
            <a:r>
              <a:rPr lang="zh-TW" altLang="en-US" sz="1600"/>
              <a:t>年</a:t>
            </a:r>
            <a:r>
              <a:rPr lang="en-US" altLang="zh-TW" sz="1600"/>
              <a:t>1</a:t>
            </a:r>
            <a:r>
              <a:rPr lang="zh-TW" altLang="en-US" sz="1600"/>
              <a:t>月，</a:t>
            </a:r>
            <a:r>
              <a:rPr lang="en-US" altLang="zh-TW" sz="1600"/>
              <a:t>ChatGPT</a:t>
            </a:r>
            <a:r>
              <a:rPr lang="zh-TW" altLang="en-US" sz="1600"/>
              <a:t>的使用者數超過</a:t>
            </a:r>
            <a:r>
              <a:rPr lang="en-US" altLang="zh-TW" sz="1600"/>
              <a:t>1</a:t>
            </a:r>
            <a:r>
              <a:rPr lang="zh-TW" altLang="en-US" sz="1600"/>
              <a:t>億，成為該時間段內增長最快的消費者應用程式</a:t>
            </a:r>
            <a:endParaRPr lang="en-US" altLang="zh-TW" sz="1600"/>
          </a:p>
          <a:p>
            <a:pPr marL="285750" indent="-285750">
              <a:buFont typeface="Arial" panose="020B0604020202020204" pitchFamily="34" charset="0"/>
              <a:buChar char="•"/>
            </a:pPr>
            <a:r>
              <a:rPr lang="en-US" altLang="zh-TW" sz="1600"/>
              <a:t>2023</a:t>
            </a:r>
            <a:r>
              <a:rPr lang="zh-TW" altLang="en-US" sz="1600"/>
              <a:t>年</a:t>
            </a:r>
            <a:r>
              <a:rPr lang="en-US" altLang="zh-TW" sz="1600"/>
              <a:t>1</a:t>
            </a:r>
            <a:r>
              <a:rPr lang="zh-TW" altLang="en-US" sz="1600"/>
              <a:t>月， </a:t>
            </a:r>
            <a:r>
              <a:rPr lang="en-US" altLang="zh-TW" sz="1600"/>
              <a:t>OpenAI</a:t>
            </a:r>
            <a:r>
              <a:rPr lang="zh-TW" altLang="en-US" sz="1600"/>
              <a:t>推出</a:t>
            </a:r>
            <a:r>
              <a:rPr lang="en-US" altLang="zh-TW" sz="1600"/>
              <a:t>ChatGPT</a:t>
            </a:r>
            <a:r>
              <a:rPr lang="zh-TW" altLang="en-US" sz="1600"/>
              <a:t>專業版計劃（</a:t>
            </a:r>
            <a:r>
              <a:rPr lang="en-US" altLang="zh-TW" sz="1600"/>
              <a:t>ChatGPT Plus</a:t>
            </a:r>
            <a:r>
              <a:rPr lang="zh-TW" altLang="en-US" sz="1600"/>
              <a:t>），每月收費</a:t>
            </a:r>
            <a:r>
              <a:rPr lang="en-US" altLang="zh-TW" sz="1600"/>
              <a:t>20</a:t>
            </a:r>
            <a:r>
              <a:rPr lang="zh-TW" altLang="en-US" sz="1600"/>
              <a:t>美元，該計劃正逐步面向更多國家推出，需求較低時可使用免費版</a:t>
            </a:r>
            <a:endParaRPr lang="en-US" altLang="zh-TW" sz="1600"/>
          </a:p>
          <a:p>
            <a:pPr marL="285750" indent="-285750">
              <a:buFont typeface="Arial" panose="020B0604020202020204" pitchFamily="34" charset="0"/>
              <a:buChar char="•"/>
            </a:pPr>
            <a:r>
              <a:rPr lang="en-US" altLang="zh-TW" sz="1600"/>
              <a:t>2023</a:t>
            </a:r>
            <a:r>
              <a:rPr lang="zh-TW" altLang="en-US" sz="1600"/>
              <a:t>年</a:t>
            </a:r>
            <a:r>
              <a:rPr lang="en-US" altLang="zh-TW" sz="1600"/>
              <a:t>2</a:t>
            </a:r>
            <a:r>
              <a:rPr lang="zh-TW" altLang="en-US" sz="1600"/>
              <a:t>月</a:t>
            </a:r>
            <a:r>
              <a:rPr lang="en-US" altLang="zh-TW" sz="1600"/>
              <a:t>7</a:t>
            </a:r>
            <a:r>
              <a:rPr lang="zh-TW" altLang="en-US" sz="1600"/>
              <a:t>日，微軟利用與</a:t>
            </a:r>
            <a:r>
              <a:rPr lang="en-US" altLang="zh-TW" sz="1600"/>
              <a:t>OpenAI</a:t>
            </a:r>
            <a:r>
              <a:rPr lang="zh-TW" altLang="en-US" sz="1600"/>
              <a:t>的合作關係，推出了</a:t>
            </a:r>
            <a:r>
              <a:rPr lang="en-US" altLang="zh-TW" sz="1600"/>
              <a:t>Bing AI</a:t>
            </a:r>
            <a:r>
              <a:rPr lang="zh-TW" altLang="en-US" sz="1600"/>
              <a:t>的預覽版，宣傳其為「新的下一代</a:t>
            </a:r>
            <a:r>
              <a:rPr lang="en-US" altLang="zh-TW" sz="1600"/>
              <a:t>OpenAI</a:t>
            </a:r>
            <a:r>
              <a:rPr lang="zh-TW" altLang="en-US" sz="1600"/>
              <a:t>大型語言模型，比</a:t>
            </a:r>
            <a:r>
              <a:rPr lang="en-US" altLang="zh-TW" sz="1600"/>
              <a:t>ChatGPT</a:t>
            </a:r>
            <a:r>
              <a:rPr lang="zh-TW" altLang="en-US" sz="1600"/>
              <a:t>更強大，並專門為搜尋客製化」</a:t>
            </a:r>
            <a:endParaRPr lang="en-US" altLang="zh-TW" sz="1600"/>
          </a:p>
          <a:p>
            <a:pPr marL="285750" indent="-285750">
              <a:buFont typeface="Arial" panose="020B0604020202020204" pitchFamily="34" charset="0"/>
              <a:buChar char="•"/>
            </a:pPr>
            <a:r>
              <a:rPr lang="en-US" altLang="zh-TW" sz="1600"/>
              <a:t>2023</a:t>
            </a:r>
            <a:r>
              <a:rPr lang="zh-TW" altLang="en-US" sz="1600"/>
              <a:t>年</a:t>
            </a:r>
            <a:r>
              <a:rPr lang="en-US" altLang="zh-TW" sz="1600"/>
              <a:t>3</a:t>
            </a:r>
            <a:r>
              <a:rPr lang="zh-TW" altLang="en-US" sz="1600"/>
              <a:t>月</a:t>
            </a:r>
            <a:r>
              <a:rPr lang="en-US" altLang="zh-TW" sz="1600"/>
              <a:t>12</a:t>
            </a:r>
            <a:r>
              <a:rPr lang="zh-TW" altLang="en-US" sz="1600"/>
              <a:t>日，</a:t>
            </a:r>
            <a:r>
              <a:rPr lang="en-US" altLang="zh-TW" sz="1600"/>
              <a:t>OpenAI</a:t>
            </a:r>
            <a:r>
              <a:rPr lang="zh-TW" altLang="en-US" sz="1600"/>
              <a:t>發布多模態模型</a:t>
            </a:r>
            <a:r>
              <a:rPr lang="en-US" altLang="zh-TW" sz="1600"/>
              <a:t>GPT-4</a:t>
            </a:r>
            <a:r>
              <a:rPr lang="zh-TW" altLang="en-US" sz="1600"/>
              <a:t>，並計劃推出圖像輸入功能。免費使用者可透過申請</a:t>
            </a:r>
            <a:r>
              <a:rPr lang="en-US" altLang="zh-TW" sz="1600"/>
              <a:t>API</a:t>
            </a:r>
            <a:r>
              <a:rPr lang="zh-TW" altLang="en-US" sz="1600"/>
              <a:t>或升級為</a:t>
            </a:r>
            <a:r>
              <a:rPr lang="en-US" altLang="zh-TW" sz="1600"/>
              <a:t>plus</a:t>
            </a:r>
            <a:r>
              <a:rPr lang="zh-TW" altLang="en-US" sz="1600"/>
              <a:t>使用者使用</a:t>
            </a:r>
            <a:r>
              <a:rPr lang="en-US" altLang="zh-TW" sz="1600"/>
              <a:t>GPT-4</a:t>
            </a:r>
            <a:r>
              <a:rPr lang="zh-TW" altLang="en-US" sz="1600"/>
              <a:t>服務</a:t>
            </a:r>
            <a:endParaRPr lang="en-US" altLang="zh-TW" sz="1600"/>
          </a:p>
          <a:p>
            <a:pPr marL="285750" indent="-285750">
              <a:buFont typeface="Arial" panose="020B0604020202020204" pitchFamily="34" charset="0"/>
              <a:buChar char="•"/>
            </a:pPr>
            <a:r>
              <a:rPr lang="en-US" altLang="zh-TW" sz="1600"/>
              <a:t>2023</a:t>
            </a:r>
            <a:r>
              <a:rPr lang="zh-TW" altLang="en-US" sz="1600"/>
              <a:t>年</a:t>
            </a:r>
            <a:r>
              <a:rPr lang="en-US" altLang="zh-TW" sz="1600"/>
              <a:t>7</a:t>
            </a:r>
            <a:r>
              <a:rPr lang="zh-TW" altLang="en-US" sz="1600"/>
              <a:t>月，</a:t>
            </a:r>
            <a:r>
              <a:rPr lang="en-US" altLang="zh-TW" sz="1600"/>
              <a:t>OpenAI</a:t>
            </a:r>
            <a:r>
              <a:rPr lang="zh-TW" altLang="en-US" sz="1600"/>
              <a:t>使其專有的</a:t>
            </a:r>
            <a:r>
              <a:rPr lang="en-US" altLang="zh-TW" sz="1600"/>
              <a:t>Advanced Data Analysis</a:t>
            </a:r>
            <a:r>
              <a:rPr lang="zh-TW" altLang="en-US" sz="1600"/>
              <a:t>功能對</a:t>
            </a:r>
            <a:r>
              <a:rPr lang="en-US" altLang="zh-TW" sz="1600"/>
              <a:t>ChatGPT Plus</a:t>
            </a:r>
            <a:r>
              <a:rPr lang="zh-TW" altLang="en-US" sz="1600"/>
              <a:t>的所有訂閱者都可用。</a:t>
            </a:r>
            <a:r>
              <a:rPr lang="en-US" altLang="zh-TW" sz="1600"/>
              <a:t>Advanced Data Analysis</a:t>
            </a:r>
            <a:r>
              <a:rPr lang="zh-TW" altLang="en-US" sz="1600"/>
              <a:t>提供了廣泛的功能，包括資料分析和解釋、即時資料格式化、個人資料科學家服務、創意解決方案、音樂品味分析、影片編輯和檔案上傳</a:t>
            </a:r>
            <a:r>
              <a:rPr lang="en-US" altLang="zh-TW" sz="1600"/>
              <a:t>/</a:t>
            </a:r>
            <a:r>
              <a:rPr lang="zh-TW" altLang="en-US" sz="1600"/>
              <a:t>下載與圖像提取。</a:t>
            </a:r>
            <a:r>
              <a:rPr lang="en-US" altLang="zh-TW" sz="1600"/>
              <a:t>2023</a:t>
            </a:r>
            <a:r>
              <a:rPr lang="zh-TW" altLang="en-US" sz="1600"/>
              <a:t>年</a:t>
            </a:r>
            <a:r>
              <a:rPr lang="en-US" altLang="zh-TW" sz="1600"/>
              <a:t>9</a:t>
            </a:r>
            <a:r>
              <a:rPr lang="zh-TW" altLang="en-US" sz="1600"/>
              <a:t>月底，新增對話、圖像識功能。</a:t>
            </a:r>
            <a:r>
              <a:rPr lang="en-US" altLang="zh-TW" sz="1600"/>
              <a:t>2023</a:t>
            </a:r>
            <a:r>
              <a:rPr lang="zh-TW" altLang="en-US" sz="1600"/>
              <a:t>年</a:t>
            </a:r>
            <a:r>
              <a:rPr lang="en-US" altLang="zh-TW" sz="1600"/>
              <a:t>10</a:t>
            </a:r>
            <a:r>
              <a:rPr lang="zh-TW" altLang="en-US" sz="1600"/>
              <a:t>月，新增了</a:t>
            </a:r>
            <a:r>
              <a:rPr lang="en-US" altLang="zh-TW" sz="1600"/>
              <a:t>DALLE-3</a:t>
            </a:r>
            <a:r>
              <a:rPr lang="zh-TW" altLang="en-US" sz="1600"/>
              <a:t>圖像生成功能</a:t>
            </a:r>
            <a:endParaRPr lang="en-US" altLang="zh-TW" sz="1600"/>
          </a:p>
          <a:p>
            <a:pPr marL="285750" indent="-285750">
              <a:buFont typeface="Arial" panose="020B0604020202020204" pitchFamily="34" charset="0"/>
              <a:buChar char="•"/>
            </a:pPr>
            <a:r>
              <a:rPr lang="en-US" altLang="zh-TW" sz="1600"/>
              <a:t>2023</a:t>
            </a:r>
            <a:r>
              <a:rPr lang="zh-TW" altLang="en-US" sz="1600"/>
              <a:t>年</a:t>
            </a:r>
            <a:r>
              <a:rPr lang="en-US" altLang="zh-TW" sz="1600"/>
              <a:t>11</a:t>
            </a:r>
            <a:r>
              <a:rPr lang="zh-TW" altLang="en-US" sz="1600"/>
              <a:t>月，</a:t>
            </a:r>
            <a:r>
              <a:rPr lang="en-US" altLang="zh-TW" sz="1600"/>
              <a:t>OpenAI</a:t>
            </a:r>
            <a:r>
              <a:rPr lang="zh-TW" altLang="en-US" sz="1600"/>
              <a:t>在其開發者召開會上公布兩個重要訊息：推出的聊天機器人建立工具</a:t>
            </a:r>
            <a:r>
              <a:rPr lang="en-US" altLang="zh-TW" sz="1600"/>
              <a:t>GPT</a:t>
            </a:r>
            <a:r>
              <a:rPr lang="zh-TW" altLang="en-US" sz="1600"/>
              <a:t>和</a:t>
            </a:r>
            <a:r>
              <a:rPr lang="en-US" altLang="zh-TW" sz="1600"/>
              <a:t>ChatGPT</a:t>
            </a:r>
            <a:r>
              <a:rPr lang="zh-TW" altLang="en-US" sz="1600"/>
              <a:t>的新模型</a:t>
            </a:r>
            <a:r>
              <a:rPr lang="en-US" altLang="zh-TW" sz="1600"/>
              <a:t>GPT-4 Turbo</a:t>
            </a:r>
          </a:p>
          <a:p>
            <a:pPr marL="285750" indent="-285750">
              <a:buFont typeface="Arial" panose="020B0604020202020204" pitchFamily="34" charset="0"/>
              <a:buChar char="•"/>
            </a:pPr>
            <a:r>
              <a:rPr lang="en-US" altLang="zh-TW" sz="1600"/>
              <a:t>2024</a:t>
            </a:r>
            <a:r>
              <a:rPr lang="zh-TW" altLang="en-US" sz="1600"/>
              <a:t>年</a:t>
            </a:r>
            <a:r>
              <a:rPr lang="en-US" altLang="zh-TW" sz="1600"/>
              <a:t>5</a:t>
            </a:r>
            <a:r>
              <a:rPr lang="zh-TW" altLang="en-US" sz="1600"/>
              <a:t>月</a:t>
            </a:r>
            <a:r>
              <a:rPr lang="en-US" altLang="zh-TW" sz="1600"/>
              <a:t>13</a:t>
            </a:r>
            <a:r>
              <a:rPr lang="zh-TW" altLang="en-US" sz="1600"/>
              <a:t>日</a:t>
            </a:r>
            <a:r>
              <a:rPr lang="en-US" altLang="zh-TW" sz="1600"/>
              <a:t>,OpenAI</a:t>
            </a:r>
            <a:r>
              <a:rPr lang="zh-TW" altLang="en-US" sz="1600"/>
              <a:t>宣布多語言、多模態</a:t>
            </a:r>
            <a:r>
              <a:rPr lang="en-US" altLang="zh-TW" sz="1600"/>
              <a:t>GPT</a:t>
            </a:r>
            <a:r>
              <a:rPr lang="zh-TW" altLang="en-US" sz="1600"/>
              <a:t>大型語言模型</a:t>
            </a:r>
            <a:r>
              <a:rPr lang="en-US" altLang="zh-TW" sz="1600"/>
              <a:t>GPT-4o</a:t>
            </a:r>
            <a:r>
              <a:rPr lang="zh-TW" altLang="en-US" sz="1600"/>
              <a:t>。該模型比其前身</a:t>
            </a:r>
            <a:r>
              <a:rPr lang="en-US" altLang="zh-TW" sz="1600"/>
              <a:t>GPT-4</a:t>
            </a:r>
            <a:r>
              <a:rPr lang="zh-TW" altLang="en-US" sz="1600"/>
              <a:t>快兩倍，而價格僅為其</a:t>
            </a:r>
            <a:r>
              <a:rPr lang="en-US" altLang="zh-TW" sz="1600"/>
              <a:t>50%</a:t>
            </a:r>
            <a:r>
              <a:rPr lang="zh-TW" altLang="en-US" sz="1600"/>
              <a:t>。免費</a:t>
            </a:r>
            <a:r>
              <a:rPr lang="en-US" altLang="zh-TW" sz="1600"/>
              <a:t>ChatGPT</a:t>
            </a:r>
            <a:r>
              <a:rPr lang="zh-TW" altLang="en-US" sz="1600"/>
              <a:t>使用者將可以與新的</a:t>
            </a:r>
            <a:r>
              <a:rPr lang="en-US" altLang="zh-TW" sz="1600"/>
              <a:t>GPT-4o</a:t>
            </a:r>
            <a:r>
              <a:rPr lang="zh-TW" altLang="en-US" sz="1600"/>
              <a:t>模型進行有限次數的互動，然後該工具會自動恢復依賴舊的</a:t>
            </a:r>
            <a:r>
              <a:rPr lang="en-US" altLang="zh-TW" sz="1600"/>
              <a:t>GPT-3.5</a:t>
            </a:r>
            <a:r>
              <a:rPr lang="zh-TW" altLang="en-US" sz="1600"/>
              <a:t>模型；付費使用者將可以使用最新</a:t>
            </a:r>
            <a:r>
              <a:rPr lang="en-US" altLang="zh-TW" sz="1600"/>
              <a:t>GPT-4o</a:t>
            </a:r>
            <a:r>
              <a:rPr lang="zh-TW" altLang="en-US" sz="1600"/>
              <a:t>訪問更多數量的訊息。</a:t>
            </a:r>
            <a:endParaRPr lang="en-US" altLang="zh-TW" sz="1600"/>
          </a:p>
          <a:p>
            <a:pPr marL="628650" lvl="2" indent="-171450">
              <a:buFont typeface="Arial" panose="020B0604020202020204" pitchFamily="34" charset="0"/>
              <a:buChar char="•"/>
            </a:pPr>
            <a:r>
              <a:rPr lang="zh-TW" altLang="en-US" sz="1200" b="0" i="0">
                <a:solidFill>
                  <a:srgbClr val="202122"/>
                </a:solidFill>
                <a:effectLst/>
                <a:latin typeface="Arial" panose="020B0604020202020204" pitchFamily="34" charset="0"/>
              </a:rPr>
              <a:t>名字中「</a:t>
            </a:r>
            <a:r>
              <a:rPr lang="en-US" altLang="zh-TW" sz="1200" b="0" i="0">
                <a:solidFill>
                  <a:srgbClr val="202122"/>
                </a:solidFill>
                <a:effectLst/>
                <a:latin typeface="Arial" panose="020B0604020202020204" pitchFamily="34" charset="0"/>
              </a:rPr>
              <a:t>o</a:t>
            </a:r>
            <a:r>
              <a:rPr lang="zh-TW" altLang="en-US" sz="1200" b="0" i="0">
                <a:solidFill>
                  <a:srgbClr val="202122"/>
                </a:solidFill>
                <a:effectLst/>
                <a:latin typeface="Arial" panose="020B0604020202020204" pitchFamily="34" charset="0"/>
              </a:rPr>
              <a:t>」代表「</a:t>
            </a:r>
            <a:r>
              <a:rPr lang="en-US" altLang="zh-TW" sz="1200" b="0" i="0">
                <a:solidFill>
                  <a:srgbClr val="202122"/>
                </a:solidFill>
                <a:effectLst/>
                <a:latin typeface="Arial" panose="020B0604020202020204" pitchFamily="34" charset="0"/>
              </a:rPr>
              <a:t>Omni</a:t>
            </a:r>
            <a:r>
              <a:rPr lang="zh-TW" altLang="en-US" sz="1200" b="0" i="0">
                <a:solidFill>
                  <a:srgbClr val="202122"/>
                </a:solidFill>
                <a:effectLst/>
                <a:latin typeface="Arial" panose="020B0604020202020204" pitchFamily="34" charset="0"/>
              </a:rPr>
              <a:t>」，即是「全能」。 它能夠接受各種形式的輸入，包括文字、圖像、音訊和視訊。它還具有增強的記憶功能，進步了的對話能力。</a:t>
            </a:r>
            <a:endParaRPr lang="en-US" altLang="zh-TW" sz="1600"/>
          </a:p>
          <a:p>
            <a:endParaRPr lang="zh-TW" altLang="en-US" sz="1600"/>
          </a:p>
        </p:txBody>
      </p:sp>
    </p:spTree>
    <p:extLst>
      <p:ext uri="{BB962C8B-B14F-4D97-AF65-F5344CB8AC3E}">
        <p14:creationId xmlns:p14="http://schemas.microsoft.com/office/powerpoint/2010/main" val="132732554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9112EC-5938-4372-BB84-0F4812C94A00}"/>
              </a:ext>
            </a:extLst>
          </p:cNvPr>
          <p:cNvSpPr>
            <a:spLocks noGrp="1"/>
          </p:cNvSpPr>
          <p:nvPr>
            <p:ph type="title"/>
          </p:nvPr>
        </p:nvSpPr>
        <p:spPr>
          <a:xfrm>
            <a:off x="179388" y="188640"/>
            <a:ext cx="8857108" cy="720725"/>
          </a:xfrm>
        </p:spPr>
        <p:txBody>
          <a:bodyPr/>
          <a:lstStyle/>
          <a:p>
            <a:r>
              <a:rPr lang="en-US" altLang="zh-TW" sz="2400" dirty="0"/>
              <a:t>ChatGPT3 </a:t>
            </a:r>
            <a:r>
              <a:rPr lang="zh-TW" altLang="en-US" sz="2400" dirty="0"/>
              <a:t>平均智商約 </a:t>
            </a:r>
            <a:r>
              <a:rPr lang="en-US" altLang="zh-TW" sz="2400" dirty="0"/>
              <a:t>83</a:t>
            </a:r>
            <a:r>
              <a:rPr lang="zh-TW" altLang="en-US" sz="2400" dirty="0"/>
              <a:t>，但讓 </a:t>
            </a:r>
            <a:r>
              <a:rPr lang="en-US" altLang="zh-TW" sz="2400" dirty="0"/>
              <a:t>NLP </a:t>
            </a:r>
            <a:r>
              <a:rPr lang="zh-TW" altLang="en-US" sz="2400" dirty="0"/>
              <a:t>工程師覺得工作毫無意義</a:t>
            </a:r>
            <a:endParaRPr lang="zh-TW" altLang="en-US" dirty="0"/>
          </a:p>
        </p:txBody>
      </p:sp>
      <p:sp>
        <p:nvSpPr>
          <p:cNvPr id="3" name="內容版面配置區 2">
            <a:extLst>
              <a:ext uri="{FF2B5EF4-FFF2-40B4-BE49-F238E27FC236}">
                <a16:creationId xmlns:a16="http://schemas.microsoft.com/office/drawing/2014/main" id="{6C3E632B-8E3E-4B83-9EDF-7C56A632E8E1}"/>
              </a:ext>
            </a:extLst>
          </p:cNvPr>
          <p:cNvSpPr>
            <a:spLocks noGrp="1"/>
          </p:cNvSpPr>
          <p:nvPr>
            <p:ph idx="1"/>
          </p:nvPr>
        </p:nvSpPr>
        <p:spPr/>
        <p:txBody>
          <a:bodyPr/>
          <a:lstStyle/>
          <a:p>
            <a:r>
              <a:rPr lang="en-US" altLang="zh-TW" sz="1200" dirty="0"/>
              <a:t>https://www.inside.com.tw/article/30042-ChatGPT-challenge-NLP-Algorithm-Engineer</a:t>
            </a:r>
          </a:p>
          <a:p>
            <a:r>
              <a:rPr lang="zh-TW" altLang="en-US" sz="1600" dirty="0"/>
              <a:t>身為自然語言處理（</a:t>
            </a:r>
            <a:r>
              <a:rPr lang="en-US" altLang="zh-TW" sz="1600" dirty="0"/>
              <a:t>NLP</a:t>
            </a:r>
            <a:r>
              <a:rPr lang="zh-TW" altLang="en-US" sz="1600" dirty="0"/>
              <a:t>）算法工程師，對於 </a:t>
            </a:r>
            <a:r>
              <a:rPr lang="en-US" altLang="zh-TW" sz="1600" dirty="0" err="1"/>
              <a:t>ChatGPT</a:t>
            </a:r>
            <a:r>
              <a:rPr lang="en-US" altLang="zh-TW" sz="1600" dirty="0"/>
              <a:t> </a:t>
            </a:r>
            <a:r>
              <a:rPr lang="zh-TW" altLang="en-US" sz="1600" dirty="0"/>
              <a:t>的出現喜憂參半</a:t>
            </a:r>
            <a:r>
              <a:rPr lang="en-US" altLang="zh-TW" sz="1600" dirty="0"/>
              <a:t>: </a:t>
            </a:r>
            <a:r>
              <a:rPr lang="zh-TW" altLang="en-US" sz="1600" dirty="0"/>
              <a:t>喜的是看到 </a:t>
            </a:r>
            <a:r>
              <a:rPr lang="en-US" altLang="zh-TW" sz="1600" dirty="0"/>
              <a:t>AGI </a:t>
            </a:r>
            <a:r>
              <a:rPr lang="zh-TW" altLang="en-US" sz="1600" dirty="0"/>
              <a:t>的一絲曙光，充滿無限可能；憂的是被降維打擊，覺得自己手上的工作毫無意義，非常沮喪。從幾個業內角度去具體分析：</a:t>
            </a:r>
          </a:p>
          <a:p>
            <a:endParaRPr lang="zh-TW" altLang="en-US" sz="1600" dirty="0"/>
          </a:p>
          <a:p>
            <a:r>
              <a:rPr lang="en-US" altLang="zh-TW" sz="1600" dirty="0"/>
              <a:t>1. </a:t>
            </a:r>
            <a:r>
              <a:rPr lang="zh-TW" altLang="en-US" sz="1600" dirty="0"/>
              <a:t>能力強，</a:t>
            </a:r>
            <a:r>
              <a:rPr lang="en-US" altLang="zh-TW" sz="1600" dirty="0" err="1"/>
              <a:t>ChatGPT</a:t>
            </a:r>
            <a:r>
              <a:rPr lang="en-US" altLang="zh-TW" sz="1600" dirty="0"/>
              <a:t> </a:t>
            </a:r>
            <a:r>
              <a:rPr lang="zh-TW" altLang="en-US" sz="1600" dirty="0"/>
              <a:t>優於大多數為專門任務所設計的 </a:t>
            </a:r>
            <a:r>
              <a:rPr lang="en-US" altLang="zh-TW" sz="1600" dirty="0" err="1"/>
              <a:t>nlp</a:t>
            </a:r>
            <a:r>
              <a:rPr lang="en-US" altLang="zh-TW" sz="1600" dirty="0"/>
              <a:t> </a:t>
            </a:r>
            <a:r>
              <a:rPr lang="zh-TW" altLang="en-US" sz="1600" dirty="0"/>
              <a:t>模型</a:t>
            </a:r>
            <a:r>
              <a:rPr lang="en-US" altLang="zh-TW" sz="1600" dirty="0"/>
              <a:t>(90%+)</a:t>
            </a:r>
            <a:r>
              <a:rPr lang="zh-TW" altLang="en-US" sz="1600" dirty="0"/>
              <a:t>，沒有任何一個市面上的模型能做的更好，包括 </a:t>
            </a:r>
            <a:r>
              <a:rPr lang="en-US" altLang="zh-TW" sz="1600" dirty="0"/>
              <a:t>Google</a:t>
            </a:r>
            <a:r>
              <a:rPr lang="zh-TW" altLang="en-US" sz="1600" dirty="0"/>
              <a:t>。</a:t>
            </a:r>
            <a:r>
              <a:rPr lang="en-US" altLang="zh-TW" sz="1600" dirty="0" err="1"/>
              <a:t>ChatGPT</a:t>
            </a:r>
            <a:r>
              <a:rPr lang="en-US" altLang="zh-TW" sz="1600" dirty="0"/>
              <a:t> </a:t>
            </a:r>
            <a:r>
              <a:rPr lang="zh-TW" altLang="en-US" sz="1600" dirty="0"/>
              <a:t>測試出來的平均智商約為 </a:t>
            </a:r>
            <a:r>
              <a:rPr lang="en-US" altLang="zh-TW" sz="1600" dirty="0"/>
              <a:t>83</a:t>
            </a:r>
            <a:r>
              <a:rPr lang="zh-TW" altLang="en-US" sz="1600" dirty="0"/>
              <a:t>，</a:t>
            </a:r>
            <a:r>
              <a:rPr lang="en-US" altLang="zh-TW" sz="1600" dirty="0"/>
              <a:t>SAT </a:t>
            </a:r>
            <a:r>
              <a:rPr lang="zh-TW" altLang="en-US" sz="1600" dirty="0"/>
              <a:t>測驗 </a:t>
            </a:r>
            <a:r>
              <a:rPr lang="en-US" altLang="zh-TW" sz="1600" dirty="0"/>
              <a:t>1020/1600</a:t>
            </a:r>
            <a:r>
              <a:rPr lang="zh-TW" altLang="en-US" sz="1600" dirty="0"/>
              <a:t>分，達到美國高中生考大學的平均水準。</a:t>
            </a:r>
          </a:p>
          <a:p>
            <a:endParaRPr lang="zh-TW" altLang="en-US" sz="1600" dirty="0"/>
          </a:p>
          <a:p>
            <a:r>
              <a:rPr lang="en-US" altLang="zh-TW" sz="1600" dirty="0"/>
              <a:t>2. </a:t>
            </a:r>
            <a:r>
              <a:rPr lang="zh-TW" altLang="en-US" sz="1600" dirty="0"/>
              <a:t>能力廣，</a:t>
            </a:r>
            <a:r>
              <a:rPr lang="en-US" altLang="zh-TW" sz="1600" dirty="0" err="1"/>
              <a:t>ChatGPT</a:t>
            </a:r>
            <a:r>
              <a:rPr lang="en-US" altLang="zh-TW" sz="1600" dirty="0"/>
              <a:t> </a:t>
            </a:r>
            <a:r>
              <a:rPr lang="zh-TW" altLang="en-US" sz="1600" dirty="0"/>
              <a:t>定位不僅是個人助理，更像是開放域的任務型對話，任務和輸入類型都不限制。我們把各自手上所有的</a:t>
            </a:r>
            <a:r>
              <a:rPr lang="en-US" altLang="zh-TW" sz="1600" dirty="0" err="1"/>
              <a:t>nlp</a:t>
            </a:r>
            <a:r>
              <a:rPr lang="zh-TW" altLang="en-US" sz="1600" dirty="0"/>
              <a:t>任務都測了一遍，包括自然語言理解、對話狀態追蹤、回覆生成、對話摘要、表格問答、文檔問答、信息抽取、情感分析、詩詞歌曲創造、翻譯</a:t>
            </a:r>
            <a:r>
              <a:rPr lang="en-US" altLang="zh-TW" sz="1600" dirty="0"/>
              <a:t>...</a:t>
            </a:r>
            <a:r>
              <a:rPr lang="zh-TW" altLang="en-US" sz="1600" dirty="0"/>
              <a:t>等幾十個任務，效果都非常的好。</a:t>
            </a:r>
            <a:endParaRPr lang="en-US" altLang="zh-TW" sz="1600" dirty="0"/>
          </a:p>
          <a:p>
            <a:endParaRPr lang="en-US" altLang="zh-TW" sz="1600" dirty="0"/>
          </a:p>
          <a:p>
            <a:r>
              <a:rPr lang="en-US" altLang="zh-TW" sz="1600" dirty="0"/>
              <a:t>3. Zero-shot</a:t>
            </a:r>
            <a:r>
              <a:rPr lang="zh-TW" altLang="en-US" sz="1600" dirty="0"/>
              <a:t>，不需要 </a:t>
            </a:r>
            <a:r>
              <a:rPr lang="en-US" altLang="zh-TW" sz="1600" dirty="0"/>
              <a:t>in-context learning</a:t>
            </a:r>
            <a:r>
              <a:rPr lang="zh-TW" altLang="en-US" sz="1600" dirty="0"/>
              <a:t>，開箱準確率達到 </a:t>
            </a:r>
            <a:r>
              <a:rPr lang="en-US" altLang="zh-TW" sz="1600" dirty="0"/>
              <a:t>90%+</a:t>
            </a:r>
            <a:r>
              <a:rPr lang="zh-TW" altLang="en-US" sz="1600" dirty="0"/>
              <a:t>，幾乎達到可以對外產品化販售。要知道以往打造這些能力，光數據標註、算法模型優化就需要至少兩個月，並且還需要花費好幾十萬的標註費用，訓練出來的模型效果還沒有 </a:t>
            </a:r>
            <a:r>
              <a:rPr lang="en-US" altLang="zh-TW" sz="1600" dirty="0" err="1"/>
              <a:t>ChatGPT</a:t>
            </a:r>
            <a:r>
              <a:rPr lang="en-US" altLang="zh-TW" sz="1600" dirty="0"/>
              <a:t> </a:t>
            </a:r>
            <a:r>
              <a:rPr lang="zh-TW" altLang="en-US" sz="1600" dirty="0"/>
              <a:t>好。</a:t>
            </a:r>
          </a:p>
          <a:p>
            <a:endParaRPr lang="zh-TW" altLang="en-US" sz="1600" dirty="0"/>
          </a:p>
          <a:p>
            <a:r>
              <a:rPr lang="en-US" altLang="zh-TW" sz="1600" dirty="0"/>
              <a:t>4. </a:t>
            </a:r>
            <a:r>
              <a:rPr lang="zh-TW" altLang="en-US" sz="1600" dirty="0"/>
              <a:t>壁壘高，</a:t>
            </a:r>
            <a:r>
              <a:rPr lang="en-US" altLang="zh-TW" sz="1600" dirty="0" err="1"/>
              <a:t>ChatGPT</a:t>
            </a:r>
            <a:r>
              <a:rPr lang="en-US" altLang="zh-TW" sz="1600" dirty="0"/>
              <a:t> </a:t>
            </a:r>
            <a:r>
              <a:rPr lang="zh-TW" altLang="en-US" sz="1600" dirty="0"/>
              <a:t>是 </a:t>
            </a:r>
            <a:r>
              <a:rPr lang="en-US" altLang="zh-TW" sz="1600" dirty="0" err="1"/>
              <a:t>OpenAI</a:t>
            </a:r>
            <a:r>
              <a:rPr lang="en-US" altLang="zh-TW" sz="1600" dirty="0"/>
              <a:t> </a:t>
            </a:r>
            <a:r>
              <a:rPr lang="zh-TW" altLang="en-US" sz="1600" dirty="0"/>
              <a:t>從 </a:t>
            </a:r>
            <a:r>
              <a:rPr lang="en-US" altLang="zh-TW" sz="1600" dirty="0"/>
              <a:t>GPT-3(2020) - </a:t>
            </a:r>
            <a:r>
              <a:rPr lang="en-US" altLang="zh-TW" sz="1600" dirty="0" err="1"/>
              <a:t>CodeX</a:t>
            </a:r>
            <a:r>
              <a:rPr lang="en-US" altLang="zh-TW" sz="1600" dirty="0"/>
              <a:t>(2021) - </a:t>
            </a:r>
            <a:r>
              <a:rPr lang="en-US" altLang="zh-TW" sz="1600" dirty="0" err="1"/>
              <a:t>InstructGPT</a:t>
            </a:r>
            <a:r>
              <a:rPr lang="en-US" altLang="zh-TW" sz="1600" dirty="0"/>
              <a:t>(2022, GPT 3.5)-</a:t>
            </a:r>
            <a:r>
              <a:rPr lang="en-US" altLang="zh-TW" sz="1600" dirty="0" err="1"/>
              <a:t>ChatGPT</a:t>
            </a:r>
            <a:r>
              <a:rPr lang="en-US" altLang="zh-TW" sz="1600" dirty="0"/>
              <a:t>(2022.12) </a:t>
            </a:r>
            <a:r>
              <a:rPr lang="zh-TW" altLang="en-US" sz="1600" dirty="0"/>
              <a:t>的一系列研究成果。但今年集合全世界學者之力，在上個月所訓練出來的 </a:t>
            </a:r>
            <a:r>
              <a:rPr lang="en-US" altLang="zh-TW" sz="1600" dirty="0"/>
              <a:t>BLOOM-176B(2022</a:t>
            </a:r>
            <a:r>
              <a:rPr lang="zh-TW" altLang="en-US" sz="1600" dirty="0"/>
              <a:t>年</a:t>
            </a:r>
            <a:r>
              <a:rPr lang="en-US" altLang="zh-TW" sz="1600" dirty="0"/>
              <a:t>)</a:t>
            </a:r>
            <a:r>
              <a:rPr lang="zh-TW" altLang="en-US" sz="1600" dirty="0"/>
              <a:t>模型效果仍遜於 </a:t>
            </a:r>
            <a:r>
              <a:rPr lang="en-US" altLang="zh-TW" sz="1600" dirty="0"/>
              <a:t>GPT-3(2020</a:t>
            </a:r>
            <a:r>
              <a:rPr lang="zh-TW" altLang="en-US" sz="1600" dirty="0"/>
              <a:t>年</a:t>
            </a:r>
            <a:r>
              <a:rPr lang="en-US" altLang="zh-TW" sz="1600" dirty="0"/>
              <a:t>)</a:t>
            </a:r>
            <a:r>
              <a:rPr lang="zh-TW" altLang="en-US" sz="1600" dirty="0"/>
              <a:t>，連車尾燈都追不上。</a:t>
            </a:r>
          </a:p>
        </p:txBody>
      </p:sp>
    </p:spTree>
    <p:extLst>
      <p:ext uri="{BB962C8B-B14F-4D97-AF65-F5344CB8AC3E}">
        <p14:creationId xmlns:p14="http://schemas.microsoft.com/office/powerpoint/2010/main" val="143622532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825173-CA5A-B940-0216-5C5AD41C4E0E}"/>
              </a:ext>
            </a:extLst>
          </p:cNvPr>
          <p:cNvSpPr>
            <a:spLocks noGrp="1"/>
          </p:cNvSpPr>
          <p:nvPr>
            <p:ph type="title"/>
          </p:nvPr>
        </p:nvSpPr>
        <p:spPr/>
        <p:txBody>
          <a:bodyPr/>
          <a:lstStyle/>
          <a:p>
            <a:r>
              <a:rPr lang="zh-TW" altLang="en-US" sz="2400" dirty="0"/>
              <a:t>時事</a:t>
            </a:r>
            <a:r>
              <a:rPr lang="en-US" altLang="zh-TW" sz="2400" dirty="0"/>
              <a:t>:  ChatGPT </a:t>
            </a:r>
            <a:r>
              <a:rPr lang="zh-TW" altLang="en-US" sz="2400" dirty="0"/>
              <a:t>之父來台！促成了生成式 </a:t>
            </a:r>
            <a:r>
              <a:rPr lang="en-US" altLang="zh-TW" sz="2400" dirty="0"/>
              <a:t>AI </a:t>
            </a:r>
            <a:r>
              <a:rPr lang="zh-TW" altLang="en-US" sz="2400" dirty="0"/>
              <a:t>巨浪、</a:t>
            </a:r>
            <a:r>
              <a:rPr lang="en-US" altLang="zh-TW" sz="2400" dirty="0"/>
              <a:t>8 </a:t>
            </a:r>
            <a:r>
              <a:rPr lang="zh-TW" altLang="en-US" sz="2400" dirty="0"/>
              <a:t>歲就會寫程式的他有什麼來頭</a:t>
            </a:r>
            <a:endParaRPr lang="zh-TW" altLang="en-US" sz="4000" dirty="0"/>
          </a:p>
        </p:txBody>
      </p:sp>
      <p:sp>
        <p:nvSpPr>
          <p:cNvPr id="3" name="內容版面配置區 2">
            <a:extLst>
              <a:ext uri="{FF2B5EF4-FFF2-40B4-BE49-F238E27FC236}">
                <a16:creationId xmlns:a16="http://schemas.microsoft.com/office/drawing/2014/main" id="{6280660F-FDE8-6053-6DE7-A9B096F28DF4}"/>
              </a:ext>
            </a:extLst>
          </p:cNvPr>
          <p:cNvSpPr>
            <a:spLocks noGrp="1"/>
          </p:cNvSpPr>
          <p:nvPr>
            <p:ph idx="1"/>
          </p:nvPr>
        </p:nvSpPr>
        <p:spPr/>
        <p:txBody>
          <a:bodyPr/>
          <a:lstStyle/>
          <a:p>
            <a:r>
              <a:rPr lang="en-US" altLang="zh-TW" dirty="0">
                <a:hlinkClick r:id="rId2"/>
              </a:rPr>
              <a:t>https://www.managertoday.com.tw/articles/view/66407</a:t>
            </a:r>
            <a:endParaRPr lang="en-US" altLang="zh-TW" dirty="0"/>
          </a:p>
          <a:p>
            <a:r>
              <a:rPr lang="en-US" altLang="zh-TW" dirty="0"/>
              <a:t>https://youtu.be/imeErVuNqaY</a:t>
            </a:r>
          </a:p>
          <a:p>
            <a:r>
              <a:rPr lang="en-US" altLang="zh-TW" dirty="0">
                <a:hlinkClick r:id="rId3"/>
              </a:rPr>
              <a:t>https://youtu.be/-IgK8WVpnGg</a:t>
            </a:r>
            <a:endParaRPr lang="en-US" altLang="zh-TW" dirty="0"/>
          </a:p>
          <a:p>
            <a:endParaRPr lang="en-US" altLang="zh-TW" dirty="0"/>
          </a:p>
          <a:p>
            <a:r>
              <a:rPr lang="en-US" altLang="zh-TW" sz="2000" dirty="0"/>
              <a:t>ChatGPT </a:t>
            </a:r>
            <a:r>
              <a:rPr lang="zh-TW" altLang="en-US" sz="2000" dirty="0"/>
              <a:t>之父、</a:t>
            </a:r>
            <a:r>
              <a:rPr lang="en-US" altLang="zh-TW" sz="2000" dirty="0"/>
              <a:t>OpenAI </a:t>
            </a:r>
            <a:r>
              <a:rPr lang="zh-TW" altLang="en-US" sz="2000" dirty="0"/>
              <a:t>創辦人山姆．奧特曼（</a:t>
            </a:r>
            <a:r>
              <a:rPr lang="en-US" altLang="zh-TW" sz="2000" dirty="0"/>
              <a:t>Sam Altman</a:t>
            </a:r>
            <a:r>
              <a:rPr lang="zh-TW" altLang="en-US" sz="2000" dirty="0"/>
              <a:t>）將在今日</a:t>
            </a:r>
            <a:r>
              <a:rPr lang="en-US" altLang="zh-TW" sz="2000" dirty="0"/>
              <a:t>(</a:t>
            </a:r>
            <a:r>
              <a:rPr lang="en-US" altLang="zh-TW" sz="2000" b="0" i="0" dirty="0">
                <a:solidFill>
                  <a:srgbClr val="6B7280"/>
                </a:solidFill>
                <a:effectLst/>
                <a:latin typeface="SF Pro TC"/>
              </a:rPr>
              <a:t>2023.9.25</a:t>
            </a:r>
            <a:r>
              <a:rPr lang="en-US" altLang="zh-TW" sz="2000" dirty="0"/>
              <a:t>)</a:t>
            </a:r>
            <a:r>
              <a:rPr lang="zh-TW" altLang="en-US" sz="2000" dirty="0"/>
              <a:t>抵台出席永齡基金會和天下雜誌共同舉辦的「人工智慧如何形塑人類未來」</a:t>
            </a:r>
            <a:r>
              <a:rPr lang="zh-TW" altLang="en-US" sz="2000"/>
              <a:t>論壇；</a:t>
            </a:r>
            <a:endParaRPr lang="en-US" altLang="zh-TW" sz="2000"/>
          </a:p>
          <a:p>
            <a:endParaRPr lang="en-US" altLang="zh-TW" sz="2000"/>
          </a:p>
          <a:p>
            <a:r>
              <a:rPr lang="zh-TW" altLang="en-US" sz="2000"/>
              <a:t>奧</a:t>
            </a:r>
            <a:r>
              <a:rPr lang="zh-TW" altLang="en-US" sz="2000" dirty="0"/>
              <a:t>特曼在論壇中將與創辦了線上教育平台 </a:t>
            </a:r>
            <a:r>
              <a:rPr lang="en-US" altLang="zh-TW" sz="2000" dirty="0"/>
              <a:t>Coursera </a:t>
            </a:r>
            <a:r>
              <a:rPr lang="zh-TW" altLang="en-US" sz="2000" dirty="0"/>
              <a:t>和 </a:t>
            </a:r>
            <a:r>
              <a:rPr lang="en-US" altLang="zh-TW" sz="2000" dirty="0"/>
              <a:t>DeepLearning.AI </a:t>
            </a:r>
            <a:r>
              <a:rPr lang="zh-TW" altLang="en-US" sz="2000" dirty="0"/>
              <a:t>的史丹佛大學教授吳恩達 （</a:t>
            </a:r>
            <a:r>
              <a:rPr lang="en-US" altLang="zh-TW" sz="2000" dirty="0"/>
              <a:t>Andrew Ng</a:t>
            </a:r>
            <a:r>
              <a:rPr lang="zh-TW" altLang="en-US" sz="2000" dirty="0"/>
              <a:t>）以及馬里蘭大學講座教授暨工業人工智慧中心主任李傑進行對談</a:t>
            </a:r>
            <a:r>
              <a:rPr lang="zh-TW" altLang="en-US" sz="2000"/>
              <a:t>。</a:t>
            </a:r>
            <a:r>
              <a:rPr lang="en-US" altLang="zh-TW" sz="2000"/>
              <a:t> </a:t>
            </a:r>
          </a:p>
          <a:p>
            <a:endParaRPr lang="en-US" altLang="zh-TW" sz="2000"/>
          </a:p>
          <a:p>
            <a:r>
              <a:rPr lang="zh-TW" altLang="en-US" sz="2000" b="0" i="0">
                <a:solidFill>
                  <a:srgbClr val="202122"/>
                </a:solidFill>
                <a:effectLst/>
                <a:latin typeface="Arial" panose="020B0604020202020204" pitchFamily="34" charset="0"/>
              </a:rPr>
              <a:t>雖然 </a:t>
            </a:r>
            <a:r>
              <a:rPr lang="en-US" altLang="zh-TW" sz="2000" b="0" i="0">
                <a:solidFill>
                  <a:srgbClr val="202122"/>
                </a:solidFill>
                <a:effectLst/>
                <a:latin typeface="Arial" panose="020B0604020202020204" pitchFamily="34" charset="0"/>
              </a:rPr>
              <a:t>ChatGPT </a:t>
            </a:r>
            <a:r>
              <a:rPr lang="zh-TW" altLang="en-US" sz="2000" b="0" i="0">
                <a:solidFill>
                  <a:srgbClr val="202122"/>
                </a:solidFill>
                <a:effectLst/>
                <a:latin typeface="Arial" panose="020B0604020202020204" pitchFamily="34" charset="0"/>
              </a:rPr>
              <a:t>為代表的大語言模型在生成類人文本方面表現出了卓越的能力，但它們很容易繼承和放大訓練數據中存在的偏差。這可能表現為對不同人口統計數據的歪曲表述或不公平待遇，例如基於種族</a:t>
            </a:r>
            <a:r>
              <a:rPr lang="en-US" altLang="zh-TW" sz="2000" b="0" i="0" u="none" strike="noStrike" baseline="30000">
                <a:solidFill>
                  <a:srgbClr val="202122"/>
                </a:solidFill>
                <a:effectLst/>
                <a:latin typeface="Arial" panose="020B0604020202020204" pitchFamily="34" charset="0"/>
                <a:hlinkClick r:id="rId4"/>
              </a:rPr>
              <a:t>[4]</a:t>
            </a:r>
            <a:r>
              <a:rPr lang="zh-TW" altLang="en-US" sz="2000" b="0" i="0">
                <a:solidFill>
                  <a:srgbClr val="202122"/>
                </a:solidFill>
                <a:effectLst/>
                <a:latin typeface="Arial" panose="020B0604020202020204" pitchFamily="34" charset="0"/>
              </a:rPr>
              <a:t>、性別</a:t>
            </a:r>
            <a:r>
              <a:rPr lang="en-US" altLang="zh-TW" sz="2000" b="0" i="0" u="none" strike="noStrike" baseline="30000">
                <a:solidFill>
                  <a:srgbClr val="202122"/>
                </a:solidFill>
                <a:effectLst/>
                <a:latin typeface="Arial" panose="020B0604020202020204" pitchFamily="34" charset="0"/>
                <a:hlinkClick r:id="rId5"/>
              </a:rPr>
              <a:t>[5]</a:t>
            </a:r>
            <a:r>
              <a:rPr lang="zh-TW" altLang="en-US" sz="2000" b="0" i="0">
                <a:solidFill>
                  <a:srgbClr val="202122"/>
                </a:solidFill>
                <a:effectLst/>
                <a:latin typeface="Arial" panose="020B0604020202020204" pitchFamily="34" charset="0"/>
              </a:rPr>
              <a:t>、語言</a:t>
            </a:r>
            <a:r>
              <a:rPr lang="en-US" altLang="zh-TW" sz="2000" b="0" i="0" u="none" strike="noStrike" baseline="30000">
                <a:solidFill>
                  <a:srgbClr val="202122"/>
                </a:solidFill>
                <a:effectLst/>
                <a:latin typeface="Arial" panose="020B0604020202020204" pitchFamily="34" charset="0"/>
                <a:hlinkClick r:id="rId6"/>
              </a:rPr>
              <a:t>[6]</a:t>
            </a:r>
            <a:r>
              <a:rPr lang="zh-TW" altLang="en-US" sz="2000" b="0" i="0">
                <a:solidFill>
                  <a:srgbClr val="202122"/>
                </a:solidFill>
                <a:effectLst/>
                <a:latin typeface="Arial" panose="020B0604020202020204" pitchFamily="34" charset="0"/>
              </a:rPr>
              <a:t>和文化群體</a:t>
            </a:r>
            <a:r>
              <a:rPr lang="en-US" altLang="zh-TW" sz="2000" b="0" i="0" u="none" strike="noStrike" baseline="30000">
                <a:solidFill>
                  <a:srgbClr val="202122"/>
                </a:solidFill>
                <a:effectLst/>
                <a:latin typeface="Arial" panose="020B0604020202020204" pitchFamily="34" charset="0"/>
                <a:hlinkClick r:id="rId6"/>
              </a:rPr>
              <a:t>[6]</a:t>
            </a:r>
            <a:r>
              <a:rPr lang="zh-TW" altLang="en-US" sz="2000" b="0" i="0">
                <a:solidFill>
                  <a:srgbClr val="202122"/>
                </a:solidFill>
                <a:effectLst/>
                <a:latin typeface="Arial" panose="020B0604020202020204" pitchFamily="34" charset="0"/>
              </a:rPr>
              <a:t>的不同觀點與態度。</a:t>
            </a:r>
            <a:endParaRPr lang="zh-TW" altLang="en-US" sz="2000" dirty="0"/>
          </a:p>
        </p:txBody>
      </p:sp>
    </p:spTree>
    <p:extLst>
      <p:ext uri="{BB962C8B-B14F-4D97-AF65-F5344CB8AC3E}">
        <p14:creationId xmlns:p14="http://schemas.microsoft.com/office/powerpoint/2010/main" val="369272743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763BF71-AB66-6217-BA6E-1F250C8F4634}"/>
              </a:ext>
            </a:extLst>
          </p:cNvPr>
          <p:cNvSpPr>
            <a:spLocks noGrp="1"/>
          </p:cNvSpPr>
          <p:nvPr>
            <p:ph idx="1"/>
          </p:nvPr>
        </p:nvSpPr>
        <p:spPr>
          <a:xfrm>
            <a:off x="215516" y="188640"/>
            <a:ext cx="8712968" cy="5040312"/>
          </a:xfrm>
        </p:spPr>
        <p:txBody>
          <a:bodyPr/>
          <a:lstStyle/>
          <a:p>
            <a:pPr algn="l" fontAlgn="base"/>
            <a:r>
              <a:rPr lang="zh-TW" altLang="en-US" sz="1600" b="0" i="0" dirty="0">
                <a:solidFill>
                  <a:srgbClr val="444444"/>
                </a:solidFill>
                <a:effectLst/>
                <a:latin typeface="微軟正黑體" panose="020B0604030504040204" pitchFamily="34" charset="-120"/>
                <a:ea typeface="微軟正黑體" panose="020B0604030504040204" pitchFamily="34" charset="-120"/>
              </a:rPr>
              <a:t>而</a:t>
            </a:r>
            <a:r>
              <a:rPr lang="en-US" altLang="zh-TW" sz="1600" b="0" i="0" dirty="0">
                <a:solidFill>
                  <a:srgbClr val="444444"/>
                </a:solidFill>
                <a:effectLst/>
                <a:latin typeface="微軟正黑體" panose="020B0604030504040204" pitchFamily="34" charset="-120"/>
                <a:ea typeface="微軟正黑體" panose="020B0604030504040204" pitchFamily="34" charset="-120"/>
              </a:rPr>
              <a:t>OpenAI</a:t>
            </a:r>
            <a:r>
              <a:rPr lang="zh-TW" altLang="en-US" sz="1600" b="0" i="0" dirty="0">
                <a:solidFill>
                  <a:srgbClr val="444444"/>
                </a:solidFill>
                <a:effectLst/>
                <a:latin typeface="微軟正黑體" panose="020B0604030504040204" pitchFamily="34" charset="-120"/>
                <a:ea typeface="微軟正黑體" panose="020B0604030504040204" pitchFamily="34" charset="-120"/>
              </a:rPr>
              <a:t>，這家</a:t>
            </a:r>
            <a:r>
              <a:rPr lang="en-US" altLang="zh-TW" sz="1600" b="0" i="0" dirty="0">
                <a:solidFill>
                  <a:srgbClr val="444444"/>
                </a:solidFill>
                <a:effectLst/>
                <a:latin typeface="微軟正黑體" panose="020B0604030504040204" pitchFamily="34" charset="-120"/>
                <a:ea typeface="微軟正黑體" panose="020B0604030504040204" pitchFamily="34" charset="-120"/>
              </a:rPr>
              <a:t>ChatGPT</a:t>
            </a:r>
            <a:r>
              <a:rPr lang="zh-TW" altLang="en-US" sz="1600" b="0" i="0" dirty="0">
                <a:solidFill>
                  <a:srgbClr val="444444"/>
                </a:solidFill>
                <a:effectLst/>
                <a:latin typeface="微軟正黑體" panose="020B0604030504040204" pitchFamily="34" charset="-120"/>
                <a:ea typeface="微軟正黑體" panose="020B0604030504040204" pitchFamily="34" charset="-120"/>
              </a:rPr>
              <a:t>背後的「造物主」，也不僅只是一家公司這麼簡單。在之前的蟄伏期裡，</a:t>
            </a:r>
            <a:r>
              <a:rPr lang="en-US" altLang="zh-TW" sz="1600" b="0" i="0" dirty="0">
                <a:solidFill>
                  <a:srgbClr val="444444"/>
                </a:solidFill>
                <a:effectLst/>
                <a:latin typeface="微軟正黑體" panose="020B0604030504040204" pitchFamily="34" charset="-120"/>
                <a:ea typeface="微軟正黑體" panose="020B0604030504040204" pitchFamily="34" charset="-120"/>
              </a:rPr>
              <a:t>OpenAI</a:t>
            </a:r>
            <a:r>
              <a:rPr lang="zh-TW" altLang="en-US" sz="1600" b="0" i="0" dirty="0">
                <a:solidFill>
                  <a:srgbClr val="444444"/>
                </a:solidFill>
                <a:effectLst/>
                <a:latin typeface="微軟正黑體" panose="020B0604030504040204" pitchFamily="34" charset="-120"/>
                <a:ea typeface="微軟正黑體" panose="020B0604030504040204" pitchFamily="34" charset="-120"/>
              </a:rPr>
              <a:t>不僅孵化出如今震驚世界的驅動</a:t>
            </a:r>
            <a:r>
              <a:rPr lang="en-US" altLang="zh-TW" sz="1600" b="0" i="0" dirty="0">
                <a:solidFill>
                  <a:srgbClr val="444444"/>
                </a:solidFill>
                <a:effectLst/>
                <a:latin typeface="微軟正黑體" panose="020B0604030504040204" pitchFamily="34" charset="-120"/>
                <a:ea typeface="微軟正黑體" panose="020B0604030504040204" pitchFamily="34" charset="-120"/>
              </a:rPr>
              <a:t>ChatGPT</a:t>
            </a:r>
            <a:r>
              <a:rPr lang="zh-TW" altLang="en-US" sz="1600" b="0" i="0" dirty="0">
                <a:solidFill>
                  <a:srgbClr val="444444"/>
                </a:solidFill>
                <a:effectLst/>
                <a:latin typeface="微軟正黑體" panose="020B0604030504040204" pitchFamily="34" charset="-120"/>
                <a:ea typeface="微軟正黑體" panose="020B0604030504040204" pitchFamily="34" charset="-120"/>
              </a:rPr>
              <a:t>的技術模型，而從裡面出走、離開的人，也已經把它的技術和思想火種，灑遍了矽谷、甚至更遠的地方。</a:t>
            </a:r>
          </a:p>
          <a:p>
            <a:pPr algn="l" fontAlgn="base"/>
            <a:r>
              <a:rPr lang="zh-TW" altLang="en-US" sz="1600" b="0" i="0" dirty="0">
                <a:solidFill>
                  <a:srgbClr val="444444"/>
                </a:solidFill>
                <a:effectLst/>
                <a:latin typeface="微軟正黑體" panose="020B0604030504040204" pitchFamily="34" charset="-120"/>
                <a:ea typeface="微軟正黑體" panose="020B0604030504040204" pitchFamily="34" charset="-120"/>
              </a:rPr>
              <a:t>數據顯示，在過去的</a:t>
            </a:r>
            <a:r>
              <a:rPr lang="en-US" altLang="zh-TW" sz="1600" b="0" i="0" dirty="0">
                <a:solidFill>
                  <a:srgbClr val="444444"/>
                </a:solidFill>
                <a:effectLst/>
                <a:latin typeface="微軟正黑體" panose="020B0604030504040204" pitchFamily="34" charset="-120"/>
                <a:ea typeface="微軟正黑體" panose="020B0604030504040204" pitchFamily="34" charset="-120"/>
              </a:rPr>
              <a:t>5</a:t>
            </a:r>
            <a:r>
              <a:rPr lang="zh-TW" altLang="en-US" sz="1600" b="0" i="0" dirty="0">
                <a:solidFill>
                  <a:srgbClr val="444444"/>
                </a:solidFill>
                <a:effectLst/>
                <a:latin typeface="微軟正黑體" panose="020B0604030504040204" pitchFamily="34" charset="-120"/>
                <a:ea typeface="微軟正黑體" panose="020B0604030504040204" pitchFamily="34" charset="-120"/>
              </a:rPr>
              <a:t>年裡，共有</a:t>
            </a:r>
            <a:r>
              <a:rPr lang="en-US" altLang="zh-TW" sz="1600" b="0" i="0" dirty="0">
                <a:solidFill>
                  <a:srgbClr val="444444"/>
                </a:solidFill>
                <a:effectLst/>
                <a:latin typeface="微軟正黑體" panose="020B0604030504040204" pitchFamily="34" charset="-120"/>
                <a:ea typeface="微軟正黑體" panose="020B0604030504040204" pitchFamily="34" charset="-120"/>
              </a:rPr>
              <a:t>30</a:t>
            </a:r>
            <a:r>
              <a:rPr lang="zh-TW" altLang="en-US" sz="1600" b="0" i="0" dirty="0">
                <a:solidFill>
                  <a:srgbClr val="444444"/>
                </a:solidFill>
                <a:effectLst/>
                <a:latin typeface="微軟正黑體" panose="020B0604030504040204" pitchFamily="34" charset="-120"/>
                <a:ea typeface="微軟正黑體" panose="020B0604030504040204" pitchFamily="34" charset="-120"/>
              </a:rPr>
              <a:t>多位</a:t>
            </a:r>
            <a:r>
              <a:rPr lang="en-US" altLang="zh-TW" sz="1600" b="0" i="0" dirty="0">
                <a:solidFill>
                  <a:srgbClr val="444444"/>
                </a:solidFill>
                <a:effectLst/>
                <a:latin typeface="微軟正黑體" panose="020B0604030504040204" pitchFamily="34" charset="-120"/>
                <a:ea typeface="微軟正黑體" panose="020B0604030504040204" pitchFamily="34" charset="-120"/>
              </a:rPr>
              <a:t>OpenAI</a:t>
            </a:r>
            <a:r>
              <a:rPr lang="zh-TW" altLang="en-US" sz="1600" b="0" i="0" dirty="0">
                <a:solidFill>
                  <a:srgbClr val="444444"/>
                </a:solidFill>
                <a:effectLst/>
                <a:latin typeface="微軟正黑體" panose="020B0604030504040204" pitchFamily="34" charset="-120"/>
                <a:ea typeface="微軟正黑體" panose="020B0604030504040204" pitchFamily="34" charset="-120"/>
              </a:rPr>
              <a:t>任職過的高層、工程師和研究員等離職創辦自己的公司，總計融資超過</a:t>
            </a:r>
            <a:r>
              <a:rPr lang="en-US" altLang="zh-TW" sz="1600" b="0" i="0" dirty="0">
                <a:solidFill>
                  <a:srgbClr val="444444"/>
                </a:solidFill>
                <a:effectLst/>
                <a:latin typeface="微軟正黑體" panose="020B0604030504040204" pitchFamily="34" charset="-120"/>
                <a:ea typeface="微軟正黑體" panose="020B0604030504040204" pitchFamily="34" charset="-120"/>
              </a:rPr>
              <a:t>10</a:t>
            </a:r>
            <a:r>
              <a:rPr lang="zh-TW" altLang="en-US" sz="1600" b="0" i="0" dirty="0">
                <a:solidFill>
                  <a:srgbClr val="444444"/>
                </a:solidFill>
                <a:effectLst/>
                <a:latin typeface="微軟正黑體" panose="020B0604030504040204" pitchFamily="34" charset="-120"/>
                <a:ea typeface="微軟正黑體" panose="020B0604030504040204" pitchFamily="34" charset="-120"/>
              </a:rPr>
              <a:t>億美元。密集的人才、社會關係與資本機會出現在這家公司裡。毫不誇張地說：</a:t>
            </a:r>
          </a:p>
          <a:p>
            <a:pPr algn="l" fontAlgn="base"/>
            <a:r>
              <a:rPr lang="zh-TW" altLang="en-US" sz="1600" b="0" i="0" dirty="0">
                <a:solidFill>
                  <a:srgbClr val="444444"/>
                </a:solidFill>
                <a:effectLst/>
                <a:latin typeface="微軟正黑體" panose="020B0604030504040204" pitchFamily="34" charset="-120"/>
                <a:ea typeface="微軟正黑體" panose="020B0604030504040204" pitchFamily="34" charset="-120"/>
              </a:rPr>
              <a:t>「</a:t>
            </a:r>
            <a:r>
              <a:rPr lang="en-US" altLang="zh-TW" sz="1600" b="0" i="0" dirty="0">
                <a:solidFill>
                  <a:srgbClr val="444444"/>
                </a:solidFill>
                <a:effectLst/>
                <a:latin typeface="微軟正黑體" panose="020B0604030504040204" pitchFamily="34" charset="-120"/>
                <a:ea typeface="微軟正黑體" panose="020B0604030504040204" pitchFamily="34" charset="-120"/>
              </a:rPr>
              <a:t>OpenAI Mafia</a:t>
            </a:r>
            <a:r>
              <a:rPr lang="zh-TW" altLang="en-US" sz="1600" b="0" i="0" dirty="0">
                <a:solidFill>
                  <a:srgbClr val="444444"/>
                </a:solidFill>
                <a:effectLst/>
                <a:latin typeface="微軟正黑體" panose="020B0604030504040204" pitchFamily="34" charset="-120"/>
                <a:ea typeface="微軟正黑體" panose="020B0604030504040204" pitchFamily="34" charset="-120"/>
              </a:rPr>
              <a:t>（</a:t>
            </a:r>
            <a:r>
              <a:rPr lang="en-US" altLang="zh-TW" sz="1600" b="0" i="0" dirty="0">
                <a:solidFill>
                  <a:srgbClr val="444444"/>
                </a:solidFill>
                <a:effectLst/>
                <a:latin typeface="微軟正黑體" panose="020B0604030504040204" pitchFamily="34" charset="-120"/>
                <a:ea typeface="微軟正黑體" panose="020B0604030504040204" pitchFamily="34" charset="-120"/>
              </a:rPr>
              <a:t>OpenAI</a:t>
            </a:r>
            <a:r>
              <a:rPr lang="zh-TW" altLang="en-US" sz="1600" b="0" i="0" dirty="0">
                <a:solidFill>
                  <a:srgbClr val="444444"/>
                </a:solidFill>
                <a:effectLst/>
                <a:latin typeface="微軟正黑體" panose="020B0604030504040204" pitchFamily="34" charset="-120"/>
                <a:ea typeface="微軟正黑體" panose="020B0604030504040204" pitchFamily="34" charset="-120"/>
              </a:rPr>
              <a:t>黑幫）」</a:t>
            </a:r>
            <a:r>
              <a:rPr lang="en-US" altLang="zh-TW" sz="1600" b="1" i="0" dirty="0">
                <a:solidFill>
                  <a:srgbClr val="606060"/>
                </a:solidFill>
                <a:effectLst/>
                <a:latin typeface="Helvetica" panose="020B0604020202020204" pitchFamily="34" charset="0"/>
              </a:rPr>
              <a:t> OpenAI</a:t>
            </a:r>
            <a:r>
              <a:rPr lang="zh-TW" altLang="en-US" sz="1600" b="1" i="0" dirty="0">
                <a:solidFill>
                  <a:srgbClr val="606060"/>
                </a:solidFill>
                <a:effectLst/>
                <a:latin typeface="Helvetica" panose="020B0604020202020204" pitchFamily="34" charset="0"/>
              </a:rPr>
              <a:t>黑手黨</a:t>
            </a:r>
            <a:r>
              <a:rPr lang="zh-TW" altLang="en-US" sz="1600" b="0" i="0" dirty="0">
                <a:solidFill>
                  <a:srgbClr val="444444"/>
                </a:solidFill>
                <a:effectLst/>
                <a:latin typeface="微軟正黑體" panose="020B0604030504040204" pitchFamily="34" charset="-120"/>
                <a:ea typeface="微軟正黑體" panose="020B0604030504040204" pitchFamily="34" charset="-120"/>
              </a:rPr>
              <a:t>已經成型。</a:t>
            </a:r>
            <a:endParaRPr lang="en-US" altLang="zh-TW" sz="1600" b="0" i="0" dirty="0">
              <a:solidFill>
                <a:srgbClr val="444444"/>
              </a:solidFill>
              <a:effectLst/>
              <a:latin typeface="微軟正黑體" panose="020B0604030504040204" pitchFamily="34" charset="-120"/>
              <a:ea typeface="微軟正黑體" panose="020B0604030504040204" pitchFamily="34" charset="-120"/>
            </a:endParaRPr>
          </a:p>
          <a:p>
            <a:pPr algn="l" fontAlgn="base"/>
            <a:endParaRPr lang="en-US" altLang="zh-TW" sz="1600" b="0" i="0" dirty="0">
              <a:solidFill>
                <a:srgbClr val="606060"/>
              </a:solidFill>
              <a:effectLst/>
              <a:latin typeface="Helvetica" panose="020B0604020202020204" pitchFamily="34" charset="0"/>
            </a:endParaRPr>
          </a:p>
          <a:p>
            <a:pPr algn="l" fontAlgn="base"/>
            <a:r>
              <a:rPr lang="zh-TW" altLang="en-US" sz="1600" b="0" i="0" dirty="0">
                <a:solidFill>
                  <a:srgbClr val="606060"/>
                </a:solidFill>
                <a:effectLst/>
                <a:latin typeface="Helvetica" panose="020B0604020202020204" pitchFamily="34" charset="0"/>
              </a:rPr>
              <a:t>這群人正在重塑人工智慧的生態，進而在未來改變矽谷、改變全球科技圈和資本圈。而且，關注黑手黨們在做的事情，可以了解到，他們當初的叛變理由，包括在</a:t>
            </a:r>
            <a:r>
              <a:rPr lang="en-US" altLang="zh-TW" sz="1600" b="0" i="0" dirty="0" err="1">
                <a:solidFill>
                  <a:srgbClr val="606060"/>
                </a:solidFill>
                <a:effectLst/>
                <a:latin typeface="Helvetica" panose="020B0604020202020204" pitchFamily="34" charset="0"/>
              </a:rPr>
              <a:t>OpenIAI</a:t>
            </a:r>
            <a:r>
              <a:rPr lang="zh-TW" altLang="en-US" sz="1600" b="0" i="0" dirty="0">
                <a:solidFill>
                  <a:srgbClr val="606060"/>
                </a:solidFill>
                <a:effectLst/>
                <a:latin typeface="Helvetica" panose="020B0604020202020204" pitchFamily="34" charset="0"/>
              </a:rPr>
              <a:t>發展過程中因為理念不合、目標不同，而誕生出的不同</a:t>
            </a:r>
            <a:r>
              <a:rPr lang="en-US" altLang="zh-TW" sz="1600" b="0" i="0" dirty="0">
                <a:solidFill>
                  <a:srgbClr val="606060"/>
                </a:solidFill>
                <a:effectLst/>
                <a:latin typeface="Helvetica" panose="020B0604020202020204" pitchFamily="34" charset="0"/>
              </a:rPr>
              <a:t>AI</a:t>
            </a:r>
            <a:r>
              <a:rPr lang="zh-TW" altLang="en-US" sz="1600" b="0" i="0" dirty="0">
                <a:solidFill>
                  <a:srgbClr val="606060"/>
                </a:solidFill>
                <a:effectLst/>
                <a:latin typeface="Helvetica" panose="020B0604020202020204" pitchFamily="34" charset="0"/>
              </a:rPr>
              <a:t>產品路徑和技術派系</a:t>
            </a:r>
            <a:endParaRPr lang="zh-TW" altLang="en-US" sz="1600" b="0" i="0" dirty="0">
              <a:solidFill>
                <a:srgbClr val="444444"/>
              </a:solidFill>
              <a:effectLst/>
              <a:latin typeface="微軟正黑體" panose="020B0604030504040204" pitchFamily="34" charset="-120"/>
              <a:ea typeface="微軟正黑體" panose="020B0604030504040204" pitchFamily="34" charset="-120"/>
            </a:endParaRPr>
          </a:p>
          <a:p>
            <a:endParaRPr lang="zh-TW" altLang="en-US" sz="1600" dirty="0"/>
          </a:p>
        </p:txBody>
      </p:sp>
      <p:pic>
        <p:nvPicPr>
          <p:cNvPr id="4" name="圖片 3">
            <a:extLst>
              <a:ext uri="{FF2B5EF4-FFF2-40B4-BE49-F238E27FC236}">
                <a16:creationId xmlns:a16="http://schemas.microsoft.com/office/drawing/2014/main" id="{E7A12DED-C40B-0915-3900-45C52CEC84FB}"/>
              </a:ext>
            </a:extLst>
          </p:cNvPr>
          <p:cNvPicPr>
            <a:picLocks noChangeAspect="1"/>
          </p:cNvPicPr>
          <p:nvPr/>
        </p:nvPicPr>
        <p:blipFill>
          <a:blip r:embed="rId2"/>
          <a:stretch>
            <a:fillRect/>
          </a:stretch>
        </p:blipFill>
        <p:spPr>
          <a:xfrm>
            <a:off x="1403648" y="2976247"/>
            <a:ext cx="6583090" cy="3693113"/>
          </a:xfrm>
          <a:prstGeom prst="rect">
            <a:avLst/>
          </a:prstGeom>
        </p:spPr>
      </p:pic>
    </p:spTree>
    <p:extLst>
      <p:ext uri="{BB962C8B-B14F-4D97-AF65-F5344CB8AC3E}">
        <p14:creationId xmlns:p14="http://schemas.microsoft.com/office/powerpoint/2010/main" val="126616911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ChatGPT</a:t>
            </a:r>
            <a:r>
              <a:rPr lang="zh-TW" altLang="en-US" dirty="0"/>
              <a:t>的訓練流程如下</a:t>
            </a:r>
          </a:p>
        </p:txBody>
      </p:sp>
      <p:sp>
        <p:nvSpPr>
          <p:cNvPr id="3" name="內容版面配置區 2"/>
          <p:cNvSpPr>
            <a:spLocks noGrp="1"/>
          </p:cNvSpPr>
          <p:nvPr>
            <p:ph idx="1"/>
          </p:nvPr>
        </p:nvSpPr>
        <p:spPr/>
        <p:txBody>
          <a:bodyPr/>
          <a:lstStyle/>
          <a:p>
            <a:r>
              <a:rPr lang="en-US" altLang="zh-TW" sz="1800" b="0" dirty="0">
                <a:effectLst/>
              </a:rPr>
              <a:t>The training process for </a:t>
            </a:r>
            <a:r>
              <a:rPr lang="en-US" altLang="zh-TW" sz="1800" b="0" dirty="0" err="1">
                <a:effectLst/>
              </a:rPr>
              <a:t>ChatGPT</a:t>
            </a:r>
            <a:r>
              <a:rPr lang="en-US" altLang="zh-TW" sz="1800" b="0" dirty="0">
                <a:effectLst/>
              </a:rPr>
              <a:t> is as follows:</a:t>
            </a:r>
          </a:p>
          <a:p>
            <a:r>
              <a:rPr lang="en-US" altLang="zh-TW" sz="1800" b="0" dirty="0">
                <a:solidFill>
                  <a:schemeClr val="tx1"/>
                </a:solidFill>
                <a:effectLst/>
              </a:rPr>
              <a:t>1. </a:t>
            </a:r>
            <a:r>
              <a:rPr lang="en-US" altLang="zh-TW" sz="1800" b="0" i="1" dirty="0">
                <a:solidFill>
                  <a:schemeClr val="tx1"/>
                </a:solidFill>
                <a:effectLst/>
              </a:rPr>
              <a:t>Supervised fine-tuning</a:t>
            </a:r>
            <a:r>
              <a:rPr lang="en-US" altLang="zh-TW" sz="1800" b="0" dirty="0">
                <a:solidFill>
                  <a:schemeClr val="tx1"/>
                </a:solidFill>
                <a:effectLst/>
              </a:rPr>
              <a:t>: Collect a demonstration dataset of conversational inputs</a:t>
            </a:r>
          </a:p>
          <a:p>
            <a:r>
              <a:rPr lang="en-US" altLang="zh-TW" sz="1800" b="0" dirty="0">
                <a:solidFill>
                  <a:schemeClr val="tx1"/>
                </a:solidFill>
                <a:effectLst/>
              </a:rPr>
              <a:t>(prompts) and desired outputs that have been written by humans. This is used to</a:t>
            </a:r>
          </a:p>
          <a:p>
            <a:r>
              <a:rPr lang="en-US" altLang="zh-TW" sz="1800" b="0" dirty="0">
                <a:solidFill>
                  <a:schemeClr val="tx1"/>
                </a:solidFill>
                <a:effectLst/>
              </a:rPr>
              <a:t>fine-tune the underlying language model (GPT-3.5) using supervised learning.</a:t>
            </a:r>
          </a:p>
          <a:p>
            <a:endParaRPr lang="en-US" altLang="zh-TW" sz="1800" b="0" dirty="0">
              <a:solidFill>
                <a:schemeClr val="tx1"/>
              </a:solidFill>
              <a:effectLst/>
            </a:endParaRPr>
          </a:p>
          <a:p>
            <a:r>
              <a:rPr lang="en-US" altLang="zh-TW" sz="1800" b="0" dirty="0">
                <a:solidFill>
                  <a:schemeClr val="tx1"/>
                </a:solidFill>
                <a:effectLst/>
              </a:rPr>
              <a:t>2. </a:t>
            </a:r>
            <a:r>
              <a:rPr lang="en-US" altLang="zh-TW" sz="1800" b="0" i="1" dirty="0">
                <a:solidFill>
                  <a:schemeClr val="tx1"/>
                </a:solidFill>
                <a:effectLst/>
              </a:rPr>
              <a:t>Reward modeling</a:t>
            </a:r>
            <a:r>
              <a:rPr lang="en-US" altLang="zh-TW" sz="1800" b="0" dirty="0">
                <a:solidFill>
                  <a:schemeClr val="tx1"/>
                </a:solidFill>
                <a:effectLst/>
              </a:rPr>
              <a:t>: Present a human labeler with examples of prompts and several</a:t>
            </a:r>
          </a:p>
          <a:p>
            <a:r>
              <a:rPr lang="en-US" altLang="zh-TW" sz="1800" b="0" dirty="0">
                <a:solidFill>
                  <a:schemeClr val="tx1"/>
                </a:solidFill>
                <a:effectLst/>
              </a:rPr>
              <a:t>sampled model outputs and ask them to rank the outputs from best to worst.</a:t>
            </a:r>
          </a:p>
          <a:p>
            <a:r>
              <a:rPr lang="en-US" altLang="zh-TW" sz="1800" b="0" dirty="0">
                <a:solidFill>
                  <a:schemeClr val="tx1"/>
                </a:solidFill>
                <a:effectLst/>
              </a:rPr>
              <a:t>Train a reward model that predicts the score given to each output, given the conversation</a:t>
            </a:r>
          </a:p>
          <a:p>
            <a:r>
              <a:rPr lang="en-US" altLang="zh-TW" sz="1800" b="0" dirty="0">
                <a:solidFill>
                  <a:schemeClr val="tx1"/>
                </a:solidFill>
                <a:effectLst/>
              </a:rPr>
              <a:t>history.</a:t>
            </a:r>
          </a:p>
          <a:p>
            <a:endParaRPr lang="en-US" altLang="zh-TW" sz="1800" b="0" dirty="0">
              <a:solidFill>
                <a:schemeClr val="tx1"/>
              </a:solidFill>
              <a:effectLst/>
            </a:endParaRPr>
          </a:p>
          <a:p>
            <a:r>
              <a:rPr lang="en-US" altLang="zh-TW" sz="1800" b="0" dirty="0">
                <a:solidFill>
                  <a:schemeClr val="tx1"/>
                </a:solidFill>
                <a:effectLst/>
              </a:rPr>
              <a:t>3. </a:t>
            </a:r>
            <a:r>
              <a:rPr lang="en-US" altLang="zh-TW" sz="1800" b="0" i="1" dirty="0">
                <a:solidFill>
                  <a:schemeClr val="tx1"/>
                </a:solidFill>
                <a:effectLst/>
              </a:rPr>
              <a:t>Reinforcement learning</a:t>
            </a:r>
            <a:r>
              <a:rPr lang="en-US" altLang="zh-TW" sz="1800" b="0" dirty="0">
                <a:solidFill>
                  <a:schemeClr val="tx1"/>
                </a:solidFill>
                <a:effectLst/>
              </a:rPr>
              <a:t>: Treat the conversation as a reinforcement learning environment</a:t>
            </a:r>
          </a:p>
          <a:p>
            <a:r>
              <a:rPr lang="en-US" altLang="zh-TW" sz="1800" b="0" dirty="0">
                <a:solidFill>
                  <a:schemeClr val="tx1"/>
                </a:solidFill>
                <a:effectLst/>
              </a:rPr>
              <a:t>where the </a:t>
            </a:r>
            <a:r>
              <a:rPr lang="en-US" altLang="zh-TW" sz="1800" b="0" i="1" dirty="0">
                <a:solidFill>
                  <a:schemeClr val="tx1"/>
                </a:solidFill>
                <a:effectLst/>
              </a:rPr>
              <a:t>policy </a:t>
            </a:r>
            <a:r>
              <a:rPr lang="en-US" altLang="zh-TW" sz="1800" b="0" dirty="0">
                <a:solidFill>
                  <a:schemeClr val="tx1"/>
                </a:solidFill>
                <a:effectLst/>
              </a:rPr>
              <a:t>is the underlying language model, initialized to the</a:t>
            </a:r>
          </a:p>
          <a:p>
            <a:r>
              <a:rPr lang="en-US" altLang="zh-TW" sz="1800" b="0" dirty="0">
                <a:solidFill>
                  <a:schemeClr val="tx1"/>
                </a:solidFill>
                <a:effectLst/>
              </a:rPr>
              <a:t>fine-tuned model from step 1. Given the current </a:t>
            </a:r>
            <a:r>
              <a:rPr lang="en-US" altLang="zh-TW" sz="1800" b="0" i="1" dirty="0">
                <a:solidFill>
                  <a:schemeClr val="tx1"/>
                </a:solidFill>
                <a:effectLst/>
              </a:rPr>
              <a:t>state </a:t>
            </a:r>
            <a:r>
              <a:rPr lang="en-US" altLang="zh-TW" sz="1800" b="0" dirty="0">
                <a:solidFill>
                  <a:schemeClr val="tx1"/>
                </a:solidFill>
                <a:effectLst/>
              </a:rPr>
              <a:t>(the conversation history)</a:t>
            </a:r>
          </a:p>
          <a:p>
            <a:r>
              <a:rPr lang="en-US" altLang="zh-TW" sz="1800" b="0" dirty="0">
                <a:solidFill>
                  <a:schemeClr val="tx1"/>
                </a:solidFill>
                <a:effectLst/>
              </a:rPr>
              <a:t>the policy outputs an </a:t>
            </a:r>
            <a:r>
              <a:rPr lang="en-US" altLang="zh-TW" sz="1800" b="0" i="1" dirty="0">
                <a:solidFill>
                  <a:schemeClr val="tx1"/>
                </a:solidFill>
                <a:effectLst/>
              </a:rPr>
              <a:t>action </a:t>
            </a:r>
            <a:r>
              <a:rPr lang="en-US" altLang="zh-TW" sz="1800" b="0" dirty="0">
                <a:solidFill>
                  <a:schemeClr val="tx1"/>
                </a:solidFill>
                <a:effectLst/>
              </a:rPr>
              <a:t>(a sequence of tokens), which is scored by the</a:t>
            </a:r>
          </a:p>
          <a:p>
            <a:r>
              <a:rPr lang="en-US" altLang="zh-TW" sz="1800" b="0" dirty="0">
                <a:solidFill>
                  <a:schemeClr val="tx1"/>
                </a:solidFill>
                <a:effectLst/>
              </a:rPr>
              <a:t>reward model trained in step 2. A reinforcement learning algorithm—proximal</a:t>
            </a:r>
          </a:p>
          <a:p>
            <a:r>
              <a:rPr lang="en-US" altLang="zh-TW" sz="1800" b="0" dirty="0">
                <a:solidFill>
                  <a:schemeClr val="tx1"/>
                </a:solidFill>
                <a:effectLst/>
              </a:rPr>
              <a:t>policy optimization (PPO)—can then be trained to maximize the reward, by</a:t>
            </a:r>
          </a:p>
          <a:p>
            <a:r>
              <a:rPr lang="en-US" altLang="zh-TW" sz="1800" b="0" dirty="0">
                <a:solidFill>
                  <a:schemeClr val="tx1"/>
                </a:solidFill>
                <a:effectLst/>
              </a:rPr>
              <a:t>adjusting the weights of the language model.</a:t>
            </a:r>
            <a:endParaRPr lang="zh-TW" altLang="en-US" sz="1800" b="0" dirty="0">
              <a:solidFill>
                <a:schemeClr val="tx1"/>
              </a:solidFill>
              <a:effectLst/>
            </a:endParaRPr>
          </a:p>
        </p:txBody>
      </p:sp>
    </p:spTree>
    <p:extLst>
      <p:ext uri="{BB962C8B-B14F-4D97-AF65-F5344CB8AC3E}">
        <p14:creationId xmlns:p14="http://schemas.microsoft.com/office/powerpoint/2010/main" val="57228924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762C93-E19F-49F6-95B0-E47BA5DC1B4E}"/>
              </a:ext>
            </a:extLst>
          </p:cNvPr>
          <p:cNvSpPr>
            <a:spLocks noGrp="1"/>
          </p:cNvSpPr>
          <p:nvPr>
            <p:ph type="title"/>
          </p:nvPr>
        </p:nvSpPr>
        <p:spPr/>
        <p:txBody>
          <a:bodyPr/>
          <a:lstStyle/>
          <a:p>
            <a:r>
              <a:rPr lang="en-US" altLang="zh-TW" sz="2400" dirty="0" err="1"/>
              <a:t>ChatGPT</a:t>
            </a:r>
            <a:r>
              <a:rPr lang="en-US" altLang="zh-TW" sz="2400" dirty="0"/>
              <a:t> </a:t>
            </a:r>
            <a:r>
              <a:rPr lang="zh-TW" altLang="en-US" sz="2400" dirty="0"/>
              <a:t>究竟如何煉成？台大教授李宏毅提可能的訓練步驟</a:t>
            </a:r>
          </a:p>
        </p:txBody>
      </p:sp>
      <p:sp>
        <p:nvSpPr>
          <p:cNvPr id="3" name="內容版面配置區 2">
            <a:extLst>
              <a:ext uri="{FF2B5EF4-FFF2-40B4-BE49-F238E27FC236}">
                <a16:creationId xmlns:a16="http://schemas.microsoft.com/office/drawing/2014/main" id="{5C6A1003-519A-4FB3-B02F-ED49B7833A13}"/>
              </a:ext>
            </a:extLst>
          </p:cNvPr>
          <p:cNvSpPr>
            <a:spLocks noGrp="1"/>
          </p:cNvSpPr>
          <p:nvPr>
            <p:ph idx="1"/>
          </p:nvPr>
        </p:nvSpPr>
        <p:spPr/>
        <p:txBody>
          <a:bodyPr/>
          <a:lstStyle/>
          <a:p>
            <a:r>
              <a:rPr lang="en-US" altLang="zh-TW" sz="1600" dirty="0" err="1"/>
              <a:t>ChatGPT</a:t>
            </a:r>
            <a:r>
              <a:rPr lang="en-US" altLang="zh-TW" sz="1600" dirty="0"/>
              <a:t> </a:t>
            </a:r>
            <a:r>
              <a:rPr lang="zh-TW" altLang="en-US" sz="1600" dirty="0"/>
              <a:t>作為包辦所有領域資訊的問答系統，推出後即受到廣大用戶的喜愛，不過 </a:t>
            </a:r>
            <a:r>
              <a:rPr lang="en-US" altLang="zh-TW" sz="1600" dirty="0" err="1"/>
              <a:t>ChatGPT</a:t>
            </a:r>
            <a:r>
              <a:rPr lang="en-US" altLang="zh-TW" sz="1600" dirty="0"/>
              <a:t> </a:t>
            </a:r>
            <a:r>
              <a:rPr lang="zh-TW" altLang="en-US" sz="1600" dirty="0"/>
              <a:t>究竟怎麼學會如此龐大的資訊呢？台大電機工程學系李宏毅副教授，分享他閱讀 </a:t>
            </a:r>
            <a:r>
              <a:rPr lang="en-US" altLang="zh-TW" sz="1600" dirty="0" err="1"/>
              <a:t>OpenAI</a:t>
            </a:r>
            <a:r>
              <a:rPr lang="en-US" altLang="zh-TW" sz="1600" dirty="0"/>
              <a:t> </a:t>
            </a:r>
            <a:r>
              <a:rPr lang="zh-TW" altLang="en-US" sz="1600" dirty="0"/>
              <a:t>公開論文後，所得出的 </a:t>
            </a:r>
            <a:r>
              <a:rPr lang="en-US" altLang="zh-TW" sz="1600" dirty="0" err="1"/>
              <a:t>ChatGPT</a:t>
            </a:r>
            <a:r>
              <a:rPr lang="zh-TW" altLang="en-US" sz="1600" dirty="0"/>
              <a:t>（可能）的學習方法。</a:t>
            </a:r>
            <a:endParaRPr lang="en-US" altLang="zh-TW" sz="1600" dirty="0"/>
          </a:p>
          <a:p>
            <a:endParaRPr lang="en-US" altLang="zh-TW" sz="1600" dirty="0"/>
          </a:p>
          <a:p>
            <a:r>
              <a:rPr lang="en-US" altLang="zh-TW" sz="1100" dirty="0"/>
              <a:t>https://youtu.be/e0aKI2GGZNg</a:t>
            </a:r>
            <a:endParaRPr lang="zh-TW" altLang="en-US" sz="1100" dirty="0"/>
          </a:p>
        </p:txBody>
      </p:sp>
      <p:pic>
        <p:nvPicPr>
          <p:cNvPr id="5" name="圖片 4">
            <a:hlinkClick r:id="rId2"/>
            <a:extLst>
              <a:ext uri="{FF2B5EF4-FFF2-40B4-BE49-F238E27FC236}">
                <a16:creationId xmlns:a16="http://schemas.microsoft.com/office/drawing/2014/main" id="{535250FB-390D-423B-86F2-A7C59CF34F92}"/>
              </a:ext>
            </a:extLst>
          </p:cNvPr>
          <p:cNvPicPr>
            <a:picLocks noChangeAspect="1"/>
          </p:cNvPicPr>
          <p:nvPr/>
        </p:nvPicPr>
        <p:blipFill>
          <a:blip r:embed="rId3"/>
          <a:stretch>
            <a:fillRect/>
          </a:stretch>
        </p:blipFill>
        <p:spPr>
          <a:xfrm>
            <a:off x="1115616" y="2377679"/>
            <a:ext cx="6743400" cy="3816424"/>
          </a:xfrm>
          <a:prstGeom prst="rect">
            <a:avLst/>
          </a:prstGeom>
        </p:spPr>
      </p:pic>
      <p:sp>
        <p:nvSpPr>
          <p:cNvPr id="7" name="文字方塊 6">
            <a:extLst>
              <a:ext uri="{FF2B5EF4-FFF2-40B4-BE49-F238E27FC236}">
                <a16:creationId xmlns:a16="http://schemas.microsoft.com/office/drawing/2014/main" id="{3AF6C7A7-2C3C-4DDA-871C-D556B1B79A72}"/>
              </a:ext>
            </a:extLst>
          </p:cNvPr>
          <p:cNvSpPr txBox="1"/>
          <p:nvPr/>
        </p:nvSpPr>
        <p:spPr>
          <a:xfrm>
            <a:off x="1187624" y="6197450"/>
            <a:ext cx="4572000" cy="461665"/>
          </a:xfrm>
          <a:prstGeom prst="rect">
            <a:avLst/>
          </a:prstGeom>
          <a:noFill/>
        </p:spPr>
        <p:txBody>
          <a:bodyPr wrap="square">
            <a:spAutoFit/>
          </a:bodyPr>
          <a:lstStyle/>
          <a:p>
            <a:r>
              <a:rPr lang="en-US" altLang="zh-TW" dirty="0"/>
              <a:t>https://chat.openai.com/</a:t>
            </a:r>
            <a:endParaRPr lang="zh-TW" altLang="en-US" dirty="0"/>
          </a:p>
        </p:txBody>
      </p:sp>
      <p:sp>
        <p:nvSpPr>
          <p:cNvPr id="8" name="文字方塊 7">
            <a:extLst>
              <a:ext uri="{FF2B5EF4-FFF2-40B4-BE49-F238E27FC236}">
                <a16:creationId xmlns:a16="http://schemas.microsoft.com/office/drawing/2014/main" id="{CC497540-8422-49A9-8EBA-A8C34A3FFB35}"/>
              </a:ext>
            </a:extLst>
          </p:cNvPr>
          <p:cNvSpPr txBox="1"/>
          <p:nvPr/>
        </p:nvSpPr>
        <p:spPr>
          <a:xfrm>
            <a:off x="7524328" y="6551604"/>
            <a:ext cx="1512168" cy="246221"/>
          </a:xfrm>
          <a:prstGeom prst="rect">
            <a:avLst/>
          </a:prstGeom>
          <a:noFill/>
        </p:spPr>
        <p:txBody>
          <a:bodyPr wrap="square">
            <a:spAutoFit/>
          </a:bodyPr>
          <a:lstStyle/>
          <a:p>
            <a:r>
              <a:rPr lang="en-US" altLang="zh-TW" sz="1000" dirty="0"/>
              <a:t>Ref: </a:t>
            </a:r>
            <a:r>
              <a:rPr lang="zh-TW" altLang="en-US" sz="1000" dirty="0"/>
              <a:t>李弘毅</a:t>
            </a:r>
            <a:r>
              <a:rPr lang="en-US" altLang="zh-TW" sz="1000" dirty="0"/>
              <a:t>_ML2021#8</a:t>
            </a:r>
            <a:endParaRPr lang="zh-TW" altLang="en-US" sz="1000" dirty="0"/>
          </a:p>
        </p:txBody>
      </p:sp>
    </p:spTree>
    <p:extLst>
      <p:ext uri="{BB962C8B-B14F-4D97-AF65-F5344CB8AC3E}">
        <p14:creationId xmlns:p14="http://schemas.microsoft.com/office/powerpoint/2010/main" val="309363283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D18B784-3756-7DA0-1A8C-2ACB42181EC9}"/>
              </a:ext>
            </a:extLst>
          </p:cNvPr>
          <p:cNvSpPr>
            <a:spLocks noGrp="1"/>
          </p:cNvSpPr>
          <p:nvPr>
            <p:ph type="title"/>
          </p:nvPr>
        </p:nvSpPr>
        <p:spPr/>
        <p:txBody>
          <a:bodyPr/>
          <a:lstStyle/>
          <a:p>
            <a:r>
              <a:rPr lang="en-US" altLang="zh-TW"/>
              <a:t>LLM </a:t>
            </a:r>
            <a:r>
              <a:rPr lang="zh-TW" altLang="en-US"/>
              <a:t>大型語言模型</a:t>
            </a:r>
          </a:p>
        </p:txBody>
      </p:sp>
      <p:sp>
        <p:nvSpPr>
          <p:cNvPr id="5" name="文字版面配置區 4">
            <a:extLst>
              <a:ext uri="{FF2B5EF4-FFF2-40B4-BE49-F238E27FC236}">
                <a16:creationId xmlns:a16="http://schemas.microsoft.com/office/drawing/2014/main" id="{D13AB92F-0CEF-39B7-DFC5-B1A7A61FAFBE}"/>
              </a:ext>
            </a:extLst>
          </p:cNvPr>
          <p:cNvSpPr>
            <a:spLocks noGrp="1"/>
          </p:cNvSpPr>
          <p:nvPr>
            <p:ph type="body" idx="1"/>
          </p:nvPr>
        </p:nvSpPr>
        <p:spPr/>
        <p:txBody>
          <a:bodyPr/>
          <a:lstStyle/>
          <a:p>
            <a:r>
              <a:rPr lang="zh-TW" altLang="en-US" b="0" i="0" strike="sngStrike">
                <a:solidFill>
                  <a:srgbClr val="4D5156"/>
                </a:solidFill>
                <a:effectLst/>
                <a:latin typeface="Arial" panose="020B0604020202020204" pitchFamily="34" charset="0"/>
              </a:rPr>
              <a:t>法學碩士</a:t>
            </a:r>
            <a:r>
              <a:rPr lang="en-US" altLang="zh-TW" b="0" i="0" strike="sngStrike">
                <a:solidFill>
                  <a:srgbClr val="4D5156"/>
                </a:solidFill>
                <a:effectLst/>
                <a:latin typeface="Arial" panose="020B0604020202020204" pitchFamily="34" charset="0"/>
              </a:rPr>
              <a:t>??</a:t>
            </a:r>
            <a:r>
              <a:rPr lang="zh-TW" altLang="en-US" b="0" i="0">
                <a:solidFill>
                  <a:srgbClr val="4D5156"/>
                </a:solidFill>
                <a:effectLst/>
                <a:latin typeface="Arial" panose="020B0604020202020204" pitchFamily="34" charset="0"/>
              </a:rPr>
              <a:t>（</a:t>
            </a:r>
            <a:r>
              <a:rPr lang="en-US" altLang="zh-TW" b="0" i="0">
                <a:solidFill>
                  <a:srgbClr val="D93025"/>
                </a:solidFill>
                <a:effectLst/>
                <a:latin typeface="Arial" panose="020B0604020202020204" pitchFamily="34" charset="0"/>
              </a:rPr>
              <a:t>LL</a:t>
            </a:r>
            <a:r>
              <a:rPr lang="en-US" altLang="zh-TW" b="0" i="0">
                <a:solidFill>
                  <a:srgbClr val="4D5156"/>
                </a:solidFill>
                <a:effectLst/>
                <a:latin typeface="Arial" panose="020B0604020202020204" pitchFamily="34" charset="0"/>
              </a:rPr>
              <a:t>.</a:t>
            </a:r>
            <a:r>
              <a:rPr lang="en-US" altLang="zh-TW" b="0" i="0">
                <a:solidFill>
                  <a:srgbClr val="D93025"/>
                </a:solidFill>
                <a:effectLst/>
                <a:latin typeface="Arial" panose="020B0604020202020204" pitchFamily="34" charset="0"/>
              </a:rPr>
              <a:t>M</a:t>
            </a:r>
            <a:r>
              <a:rPr lang="en-US" altLang="zh-TW" b="0" i="0">
                <a:solidFill>
                  <a:srgbClr val="4D5156"/>
                </a:solidFill>
                <a:effectLst/>
                <a:latin typeface="Arial" panose="020B0604020202020204" pitchFamily="34" charset="0"/>
              </a:rPr>
              <a:t>.</a:t>
            </a:r>
            <a:r>
              <a:rPr lang="zh-TW" altLang="en-US" b="0" i="0">
                <a:solidFill>
                  <a:srgbClr val="4D5156"/>
                </a:solidFill>
                <a:effectLst/>
                <a:latin typeface="Arial" panose="020B0604020202020204" pitchFamily="34" charset="0"/>
              </a:rPr>
              <a:t>，</a:t>
            </a:r>
            <a:r>
              <a:rPr lang="en-US" altLang="zh-TW" b="0" i="0">
                <a:solidFill>
                  <a:srgbClr val="4D5156"/>
                </a:solidFill>
                <a:effectLst/>
                <a:latin typeface="Arial" panose="020B0604020202020204" pitchFamily="34" charset="0"/>
              </a:rPr>
              <a:t>Master of Laws</a:t>
            </a:r>
            <a:r>
              <a:rPr lang="zh-TW" altLang="en-US" b="0" i="0">
                <a:solidFill>
                  <a:srgbClr val="4D5156"/>
                </a:solidFill>
                <a:effectLst/>
                <a:latin typeface="Arial" panose="020B0604020202020204" pitchFamily="34" charset="0"/>
              </a:rPr>
              <a:t>全稱</a:t>
            </a:r>
            <a:r>
              <a:rPr lang="en-US" altLang="zh-TW" b="0" i="0">
                <a:solidFill>
                  <a:srgbClr val="D93025"/>
                </a:solidFill>
                <a:effectLst/>
                <a:latin typeface="Arial" panose="020B0604020202020204" pitchFamily="34" charset="0"/>
              </a:rPr>
              <a:t>Legum Magister</a:t>
            </a:r>
            <a:r>
              <a:rPr lang="zh-TW" altLang="en-US" b="0" i="0">
                <a:solidFill>
                  <a:srgbClr val="4D5156"/>
                </a:solidFill>
                <a:effectLst/>
                <a:latin typeface="Arial" panose="020B0604020202020204" pitchFamily="34" charset="0"/>
              </a:rPr>
              <a:t>）</a:t>
            </a:r>
            <a:r>
              <a:rPr lang="en-US" altLang="zh-TW" b="0" i="0">
                <a:solidFill>
                  <a:srgbClr val="4D5156"/>
                </a:solidFill>
                <a:effectLst/>
                <a:latin typeface="Arial" panose="020B0604020202020204" pitchFamily="34" charset="0"/>
              </a:rPr>
              <a:t>??</a:t>
            </a:r>
            <a:endParaRPr lang="zh-TW" altLang="en-US"/>
          </a:p>
        </p:txBody>
      </p:sp>
    </p:spTree>
    <p:extLst>
      <p:ext uri="{BB962C8B-B14F-4D97-AF65-F5344CB8AC3E}">
        <p14:creationId xmlns:p14="http://schemas.microsoft.com/office/powerpoint/2010/main" val="384282251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EF41E7-0314-B655-53C8-3E3347278819}"/>
              </a:ext>
            </a:extLst>
          </p:cNvPr>
          <p:cNvSpPr>
            <a:spLocks noGrp="1"/>
          </p:cNvSpPr>
          <p:nvPr>
            <p:ph type="title"/>
          </p:nvPr>
        </p:nvSpPr>
        <p:spPr/>
        <p:txBody>
          <a:bodyPr/>
          <a:lstStyle/>
          <a:p>
            <a:r>
              <a:rPr lang="zh-TW" altLang="en-US"/>
              <a:t>局限</a:t>
            </a:r>
            <a:r>
              <a:rPr lang="zh-TW" altLang="en-US">
                <a:latin typeface="標楷體" panose="03000509000000000000" pitchFamily="65" charset="-120"/>
                <a:ea typeface="標楷體" panose="03000509000000000000" pitchFamily="65" charset="-120"/>
              </a:rPr>
              <a:t>、</a:t>
            </a:r>
            <a:r>
              <a:rPr lang="zh-TW" altLang="en-US" b="1" i="0">
                <a:solidFill>
                  <a:srgbClr val="101418"/>
                </a:solidFill>
                <a:effectLst/>
                <a:latin typeface="Arial" panose="020B0604020202020204" pitchFamily="34" charset="0"/>
              </a:rPr>
              <a:t>偏差</a:t>
            </a:r>
            <a:r>
              <a:rPr lang="zh-TW" altLang="en-US">
                <a:latin typeface="標楷體" panose="03000509000000000000" pitchFamily="65" charset="-120"/>
                <a:ea typeface="標楷體" panose="03000509000000000000" pitchFamily="65" charset="-120"/>
              </a:rPr>
              <a:t>、</a:t>
            </a:r>
            <a:r>
              <a:rPr lang="zh-TW" altLang="en-US" b="1" i="0">
                <a:solidFill>
                  <a:srgbClr val="101418"/>
                </a:solidFill>
                <a:effectLst/>
                <a:latin typeface="Arial" panose="020B0604020202020204" pitchFamily="34" charset="0"/>
              </a:rPr>
              <a:t>越獄</a:t>
            </a:r>
            <a:r>
              <a:rPr lang="en-US" altLang="zh-TW" b="1" i="0">
                <a:solidFill>
                  <a:srgbClr val="101418"/>
                </a:solidFill>
                <a:effectLst/>
                <a:latin typeface="Arial" panose="020B0604020202020204" pitchFamily="34" charset="0"/>
              </a:rPr>
              <a:t>/</a:t>
            </a:r>
            <a:r>
              <a:rPr lang="zh-TW" altLang="en-US" b="1" i="0">
                <a:solidFill>
                  <a:srgbClr val="202122"/>
                </a:solidFill>
                <a:effectLst/>
                <a:latin typeface="Arial" panose="020B0604020202020204" pitchFamily="34" charset="0"/>
              </a:rPr>
              <a:t>特權提升</a:t>
            </a:r>
            <a:endParaRPr lang="zh-TW" altLang="en-US"/>
          </a:p>
        </p:txBody>
      </p:sp>
      <p:sp>
        <p:nvSpPr>
          <p:cNvPr id="3" name="內容版面配置區 2">
            <a:extLst>
              <a:ext uri="{FF2B5EF4-FFF2-40B4-BE49-F238E27FC236}">
                <a16:creationId xmlns:a16="http://schemas.microsoft.com/office/drawing/2014/main" id="{AC70D08B-B3E6-AE40-08E0-990C732FD2F6}"/>
              </a:ext>
            </a:extLst>
          </p:cNvPr>
          <p:cNvSpPr>
            <a:spLocks noGrp="1"/>
          </p:cNvSpPr>
          <p:nvPr>
            <p:ph idx="1"/>
          </p:nvPr>
        </p:nvSpPr>
        <p:spPr/>
        <p:txBody>
          <a:bodyPr/>
          <a:lstStyle/>
          <a:p>
            <a:pPr marL="285750" indent="-285750">
              <a:buFont typeface="Arial" panose="020B0604020202020204" pitchFamily="34" charset="0"/>
              <a:buChar char="•"/>
            </a:pPr>
            <a:r>
              <a:rPr lang="en-US" altLang="zh-TW" sz="1600"/>
              <a:t>ChatGPT</a:t>
            </a:r>
            <a:r>
              <a:rPr lang="zh-TW" altLang="en-US" sz="1600"/>
              <a:t>也有多種局限，</a:t>
            </a:r>
            <a:r>
              <a:rPr lang="en-US" altLang="zh-TW" sz="1600"/>
              <a:t>OpenAI</a:t>
            </a:r>
            <a:r>
              <a:rPr lang="zh-TW" altLang="en-US" sz="1600"/>
              <a:t>承認</a:t>
            </a:r>
            <a:r>
              <a:rPr lang="en-US" altLang="zh-TW" sz="1600"/>
              <a:t>ChatGPT</a:t>
            </a:r>
            <a:r>
              <a:rPr lang="zh-TW" altLang="en-US" sz="1600"/>
              <a:t>「有時會寫出看似合理但不正確或荒謬的答案」，在大語言模型中很常見，稱作人工智慧幻覺。</a:t>
            </a:r>
            <a:endParaRPr lang="en-US" altLang="zh-TW" sz="1600"/>
          </a:p>
          <a:p>
            <a:pPr marL="285750" indent="-285750">
              <a:buFont typeface="Arial" panose="020B0604020202020204" pitchFamily="34" charset="0"/>
              <a:buChar char="•"/>
            </a:pPr>
            <a:r>
              <a:rPr lang="zh-TW" altLang="en-US" sz="1600"/>
              <a:t>幻覺（英語：</a:t>
            </a:r>
            <a:r>
              <a:rPr lang="en-US" altLang="zh-TW" sz="1600"/>
              <a:t>hallucination</a:t>
            </a:r>
            <a:r>
              <a:rPr lang="zh-TW" altLang="en-US" sz="1600"/>
              <a:t>，或稱人工幻覺是由人工智慧生成的一種回應，它含有貌似事實的虛假或誤導性資訊</a:t>
            </a:r>
            <a:endParaRPr lang="en-US" altLang="zh-TW" sz="1600"/>
          </a:p>
          <a:p>
            <a:pPr marL="285750" indent="-285750">
              <a:buFont typeface="Arial" panose="020B0604020202020204" pitchFamily="34" charset="0"/>
              <a:buChar char="•"/>
            </a:pPr>
            <a:r>
              <a:rPr lang="zh-TW" altLang="en-US" sz="1600"/>
              <a:t>其獎勵模型圍繞人類監督而設計，可能導致過度最佳化，從而影響效能（古德哈特定律）。</a:t>
            </a:r>
            <a:endParaRPr lang="en-US" altLang="zh-TW" sz="1600"/>
          </a:p>
          <a:p>
            <a:pPr marL="285750" indent="-285750">
              <a:buFont typeface="Arial" panose="020B0604020202020204" pitchFamily="34" charset="0"/>
              <a:buChar char="•"/>
            </a:pPr>
            <a:r>
              <a:rPr lang="en-US" altLang="zh-TW" sz="1600"/>
              <a:t>Steven Johnson</a:t>
            </a:r>
            <a:r>
              <a:rPr lang="zh-TW" altLang="en-US" sz="1600"/>
              <a:t>認為原因是聊天機器人的目標不是追求絕對的真理或準確性，而是儘量根據給定的上下文和概率來產生合理的回答。</a:t>
            </a:r>
            <a:endParaRPr lang="en-US" altLang="zh-TW" sz="1600"/>
          </a:p>
          <a:p>
            <a:pPr marL="285750" indent="-285750">
              <a:buFont typeface="Arial" panose="020B0604020202020204" pitchFamily="34" charset="0"/>
              <a:buChar char="•"/>
            </a:pPr>
            <a:r>
              <a:rPr lang="en-US" altLang="zh-TW" sz="1600"/>
              <a:t>2020</a:t>
            </a:r>
            <a:r>
              <a:rPr lang="zh-TW" altLang="en-US" sz="1600"/>
              <a:t>年上線時，</a:t>
            </a:r>
            <a:r>
              <a:rPr lang="en-US" altLang="zh-TW" sz="1600"/>
              <a:t>ChatGPT</a:t>
            </a:r>
            <a:r>
              <a:rPr lang="zh-TW" altLang="en-US" sz="1600"/>
              <a:t>對</a:t>
            </a:r>
            <a:r>
              <a:rPr lang="en-US" altLang="zh-TW" sz="1600"/>
              <a:t>2019</a:t>
            </a:r>
            <a:r>
              <a:rPr lang="zh-TW" altLang="en-US" sz="1600"/>
              <a:t>年</a:t>
            </a:r>
            <a:r>
              <a:rPr lang="en-US" altLang="zh-TW" sz="1600"/>
              <a:t>9</a:t>
            </a:r>
            <a:r>
              <a:rPr lang="zh-TW" altLang="en-US" sz="1600"/>
              <a:t>月之後發生的事件知之甚少。據</a:t>
            </a:r>
            <a:r>
              <a:rPr lang="en-US" altLang="zh-TW" sz="1600"/>
              <a:t>BBC</a:t>
            </a:r>
            <a:r>
              <a:rPr lang="zh-TW" altLang="en-US" sz="1600"/>
              <a:t>報道，截至</a:t>
            </a:r>
            <a:r>
              <a:rPr lang="en-US" altLang="zh-TW" sz="1600"/>
              <a:t>2022</a:t>
            </a:r>
            <a:r>
              <a:rPr lang="zh-TW" altLang="en-US" sz="1600"/>
              <a:t>年</a:t>
            </a:r>
            <a:r>
              <a:rPr lang="en-US" altLang="zh-TW" sz="1600"/>
              <a:t>12</a:t>
            </a:r>
            <a:r>
              <a:rPr lang="zh-TW" altLang="en-US" sz="1600"/>
              <a:t>月，</a:t>
            </a:r>
            <a:r>
              <a:rPr lang="en-US" altLang="zh-TW" sz="1600"/>
              <a:t>ChatGPT</a:t>
            </a:r>
            <a:r>
              <a:rPr lang="zh-TW" altLang="en-US" sz="1600"/>
              <a:t>不可以「表達政治觀點或從事政治活動」。</a:t>
            </a:r>
            <a:endParaRPr lang="en-US" altLang="zh-TW" sz="1600"/>
          </a:p>
          <a:p>
            <a:pPr marL="285750" indent="-285750">
              <a:buFont typeface="Arial" panose="020B0604020202020204" pitchFamily="34" charset="0"/>
              <a:buChar char="•"/>
            </a:pPr>
            <a:r>
              <a:rPr lang="zh-TW" altLang="en-US" sz="1600"/>
              <a:t>但研究表明，</a:t>
            </a:r>
            <a:r>
              <a:rPr lang="en-US" altLang="zh-TW" sz="1600"/>
              <a:t>ChatGPT</a:t>
            </a:r>
            <a:r>
              <a:rPr lang="zh-TW" altLang="en-US" sz="1600"/>
              <a:t>對兩個投票建議應用程式的政治聲明表明立場時，表現出親環境主義。</a:t>
            </a:r>
            <a:endParaRPr lang="en-US" altLang="zh-TW" sz="1600"/>
          </a:p>
          <a:p>
            <a:pPr marL="285750" indent="-285750">
              <a:buFont typeface="Arial" panose="020B0604020202020204" pitchFamily="34" charset="0"/>
              <a:buChar char="•"/>
            </a:pPr>
            <a:r>
              <a:rPr lang="zh-TW" altLang="en-US" sz="1600"/>
              <a:t>訓練過程中，不管實際理解或事實內容如何，稽核者都會偏好更長的答案。</a:t>
            </a:r>
            <a:endParaRPr lang="en-US" altLang="zh-TW" sz="1600"/>
          </a:p>
          <a:p>
            <a:pPr marL="285750" indent="-285750">
              <a:buFont typeface="Arial" panose="020B0604020202020204" pitchFamily="34" charset="0"/>
              <a:buChar char="•"/>
            </a:pPr>
            <a:endParaRPr lang="en-US" altLang="zh-TW" sz="1600"/>
          </a:p>
          <a:p>
            <a:pPr marL="285750" indent="-285750">
              <a:buFont typeface="Arial" panose="020B0604020202020204" pitchFamily="34" charset="0"/>
              <a:buChar char="•"/>
            </a:pPr>
            <a:r>
              <a:rPr lang="zh-TW" altLang="en-US" sz="1600"/>
              <a:t>訓練資料也有演算法偏差，可能會在向</a:t>
            </a:r>
            <a:r>
              <a:rPr lang="en-US" altLang="zh-TW" sz="1600"/>
              <a:t>ChatGPT</a:t>
            </a:r>
            <a:r>
              <a:rPr lang="zh-TW" altLang="en-US" sz="1600"/>
              <a:t>問及人物描述時顯現出來。</a:t>
            </a:r>
            <a:endParaRPr lang="en-US" altLang="zh-TW" sz="1600"/>
          </a:p>
          <a:p>
            <a:pPr marL="285750" indent="-285750">
              <a:buFont typeface="Arial" panose="020B0604020202020204" pitchFamily="34" charset="0"/>
              <a:buChar char="•"/>
            </a:pPr>
            <a:r>
              <a:rPr lang="zh-TW" altLang="en-US" sz="1600"/>
              <a:t>有使用者發現</a:t>
            </a:r>
            <a:r>
              <a:rPr lang="en-US" altLang="zh-TW" sz="1600"/>
              <a:t>ChatGPT</a:t>
            </a:r>
            <a:r>
              <a:rPr lang="zh-TW" altLang="en-US" sz="1600"/>
              <a:t>在解決較為複雜的題目（如求方程式的切線）時會給出錯誤答案，並且會在解一元一次方程式時陷入循環</a:t>
            </a:r>
            <a:endParaRPr lang="en-US" altLang="zh-TW" sz="1600"/>
          </a:p>
          <a:p>
            <a:pPr marL="285750" indent="-285750">
              <a:buFont typeface="Arial" panose="020B0604020202020204" pitchFamily="34" charset="0"/>
              <a:buChar char="•"/>
            </a:pPr>
            <a:endParaRPr lang="en-US" altLang="zh-TW" sz="1600"/>
          </a:p>
          <a:p>
            <a:pPr marL="285750" indent="-285750">
              <a:buFont typeface="Arial" panose="020B0604020202020204" pitchFamily="34" charset="0"/>
              <a:buChar char="•"/>
            </a:pPr>
            <a:r>
              <a:rPr lang="en-US" altLang="zh-TW" sz="1600"/>
              <a:t>ChatGPT</a:t>
            </a:r>
            <a:r>
              <a:rPr lang="zh-TW" altLang="en-US" sz="1600"/>
              <a:t>可能會受到訓練資料中不同觀點的分布影響，偏向於一些更普遍的觀點，影響了模型輸出的多樣性。比如，當提示詞中出現執行長之類的模糊描述時可能會假設此人是白人男性</a:t>
            </a:r>
            <a:endParaRPr lang="en-US" altLang="zh-TW" sz="1600"/>
          </a:p>
          <a:p>
            <a:pPr marL="285750" indent="-285750">
              <a:buFont typeface="Arial" panose="020B0604020202020204" pitchFamily="34" charset="0"/>
              <a:buChar char="•"/>
            </a:pPr>
            <a:r>
              <a:rPr lang="zh-TW" altLang="en-US" sz="1600"/>
              <a:t>有些使用者透過使用各種提示工程技術繞過限制來 越獄</a:t>
            </a:r>
            <a:r>
              <a:rPr lang="en-US" altLang="zh-TW" sz="1600"/>
              <a:t>/</a:t>
            </a:r>
            <a:r>
              <a:rPr lang="zh-TW" altLang="en-US" sz="1200" b="1" i="0">
                <a:solidFill>
                  <a:srgbClr val="202122"/>
                </a:solidFill>
                <a:effectLst/>
                <a:latin typeface="Arial" panose="020B0604020202020204" pitchFamily="34" charset="0"/>
              </a:rPr>
              <a:t>特權提升</a:t>
            </a:r>
            <a:r>
              <a:rPr lang="zh-TW" altLang="en-US" sz="1600"/>
              <a:t>（英語：</a:t>
            </a:r>
            <a:r>
              <a:rPr lang="en-US" altLang="zh-TW" sz="1600"/>
              <a:t>Privilege escalation</a:t>
            </a:r>
            <a:r>
              <a:rPr lang="zh-TW" altLang="en-US" sz="1600"/>
              <a:t>）</a:t>
            </a:r>
            <a:r>
              <a:rPr lang="en-US" altLang="zh-TW" sz="1600"/>
              <a:t> </a:t>
            </a:r>
            <a:r>
              <a:rPr lang="zh-TW" altLang="en-US" sz="1600"/>
              <a:t>。他們欺騙</a:t>
            </a:r>
            <a:r>
              <a:rPr lang="en-US" altLang="zh-TW" sz="1600"/>
              <a:t>ChatGPT</a:t>
            </a:r>
            <a:r>
              <a:rPr lang="zh-TW" altLang="en-US" sz="1600"/>
              <a:t>，使其提供製作汽油彈或核彈的指示，或者生成類似新納粹的論點。</a:t>
            </a:r>
          </a:p>
        </p:txBody>
      </p:sp>
    </p:spTree>
    <p:extLst>
      <p:ext uri="{BB962C8B-B14F-4D97-AF65-F5344CB8AC3E}">
        <p14:creationId xmlns:p14="http://schemas.microsoft.com/office/powerpoint/2010/main" val="180684777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0A044C49-7332-C628-8FEE-03B2ADF0F036}"/>
              </a:ext>
            </a:extLst>
          </p:cNvPr>
          <p:cNvSpPr>
            <a:spLocks noGrp="1"/>
          </p:cNvSpPr>
          <p:nvPr>
            <p:ph type="title"/>
          </p:nvPr>
        </p:nvSpPr>
        <p:spPr>
          <a:xfrm>
            <a:off x="533603" y="188640"/>
            <a:ext cx="3938487" cy="1807305"/>
          </a:xfrm>
        </p:spPr>
        <p:txBody>
          <a:bodyPr>
            <a:normAutofit/>
          </a:bodyPr>
          <a:lstStyle/>
          <a:p>
            <a:r>
              <a:rPr lang="en-US" altLang="zh-TW" dirty="0"/>
              <a:t>ChatGPT</a:t>
            </a:r>
            <a:r>
              <a:rPr lang="zh-TW" altLang="en-US" dirty="0"/>
              <a:t>之父</a:t>
            </a:r>
          </a:p>
        </p:txBody>
      </p:sp>
      <p:sp>
        <p:nvSpPr>
          <p:cNvPr id="3" name="內容版面配置區 2">
            <a:extLst>
              <a:ext uri="{FF2B5EF4-FFF2-40B4-BE49-F238E27FC236}">
                <a16:creationId xmlns:a16="http://schemas.microsoft.com/office/drawing/2014/main" id="{DA759C70-A478-189C-752B-505809115574}"/>
              </a:ext>
            </a:extLst>
          </p:cNvPr>
          <p:cNvSpPr>
            <a:spLocks noGrp="1"/>
          </p:cNvSpPr>
          <p:nvPr>
            <p:ph idx="1"/>
          </p:nvPr>
        </p:nvSpPr>
        <p:spPr>
          <a:xfrm>
            <a:off x="104475" y="2060848"/>
            <a:ext cx="4567436" cy="4680520"/>
          </a:xfrm>
        </p:spPr>
        <p:txBody>
          <a:bodyPr>
            <a:noAutofit/>
          </a:bodyPr>
          <a:lstStyle/>
          <a:p>
            <a:pPr>
              <a:lnSpc>
                <a:spcPct val="90000"/>
              </a:lnSpc>
              <a:spcAft>
                <a:spcPts val="600"/>
              </a:spcAft>
            </a:pPr>
            <a:r>
              <a:rPr lang="en-US" altLang="zh-TW" sz="1100">
                <a:effectLst/>
              </a:rPr>
              <a:t>2020</a:t>
            </a:r>
            <a:r>
              <a:rPr lang="zh-TW" altLang="en-US" sz="1100">
                <a:effectLst/>
              </a:rPr>
              <a:t>年起</a:t>
            </a:r>
            <a:r>
              <a:rPr lang="en-US" altLang="zh-TW" sz="1100">
                <a:effectLst/>
              </a:rPr>
              <a:t> </a:t>
            </a:r>
            <a:r>
              <a:rPr lang="zh-TW" altLang="en-US" sz="1100">
                <a:effectLst/>
              </a:rPr>
              <a:t>山姆・奧特曼（</a:t>
            </a:r>
            <a:r>
              <a:rPr lang="en-US" altLang="zh-TW" sz="1100">
                <a:effectLst/>
              </a:rPr>
              <a:t>Sam Altman</a:t>
            </a:r>
            <a:r>
              <a:rPr lang="zh-TW" altLang="en-US" sz="1100">
                <a:effectLst/>
              </a:rPr>
              <a:t>）擔任</a:t>
            </a:r>
            <a:r>
              <a:rPr lang="en-US" altLang="zh-TW" sz="1100">
                <a:effectLst/>
              </a:rPr>
              <a:t>OpenAI</a:t>
            </a:r>
            <a:r>
              <a:rPr lang="zh-TW" altLang="en-US" sz="1100">
                <a:effectLst/>
              </a:rPr>
              <a:t>的執行長；</a:t>
            </a:r>
            <a:r>
              <a:rPr lang="en-US" altLang="zh-TW" sz="1100">
                <a:effectLst/>
              </a:rPr>
              <a:t>2023</a:t>
            </a:r>
            <a:r>
              <a:rPr lang="zh-TW" altLang="en-US" sz="1100">
                <a:effectLst/>
              </a:rPr>
              <a:t>年</a:t>
            </a:r>
            <a:r>
              <a:rPr lang="en-US" altLang="zh-TW" sz="1100">
                <a:effectLst/>
              </a:rPr>
              <a:t>11</a:t>
            </a:r>
            <a:r>
              <a:rPr lang="zh-TW" altLang="en-US" sz="1100">
                <a:effectLst/>
              </a:rPr>
              <a:t>月</a:t>
            </a:r>
            <a:r>
              <a:rPr lang="en-US" altLang="zh-TW" sz="1100">
                <a:effectLst/>
              </a:rPr>
              <a:t>17</a:t>
            </a:r>
            <a:r>
              <a:rPr lang="zh-TW" altLang="en-US" sz="1100">
                <a:effectLst/>
              </a:rPr>
              <a:t>日，他被</a:t>
            </a:r>
            <a:r>
              <a:rPr lang="en-US" altLang="zh-TW" sz="1100">
                <a:effectLst/>
              </a:rPr>
              <a:t>OpenAI</a:t>
            </a:r>
            <a:r>
              <a:rPr lang="zh-TW" altLang="en-US" sz="1100">
                <a:effectLst/>
              </a:rPr>
              <a:t>董事會宣布解僱，並由米拉</a:t>
            </a:r>
            <a:r>
              <a:rPr lang="en-US" altLang="zh-TW" sz="1100">
                <a:effectLst/>
              </a:rPr>
              <a:t>·</a:t>
            </a:r>
            <a:r>
              <a:rPr lang="zh-TW" altLang="en-US" sz="1100">
                <a:effectLst/>
              </a:rPr>
              <a:t>穆拉蒂接任，該決定即刻生效</a:t>
            </a:r>
            <a:r>
              <a:rPr lang="en-US" altLang="zh-TW" sz="1100">
                <a:effectLst/>
              </a:rPr>
              <a:t>[9][10]</a:t>
            </a:r>
            <a:r>
              <a:rPr lang="zh-TW" altLang="en-US" sz="1100">
                <a:effectLst/>
              </a:rPr>
              <a:t>。但僅過去</a:t>
            </a:r>
            <a:r>
              <a:rPr lang="en-US" altLang="zh-TW" sz="1100">
                <a:effectLst/>
              </a:rPr>
              <a:t>1</a:t>
            </a:r>
            <a:r>
              <a:rPr lang="zh-TW" altLang="en-US" sz="1100">
                <a:effectLst/>
              </a:rPr>
              <a:t>天，有媒體報導</a:t>
            </a:r>
            <a:r>
              <a:rPr lang="en-US" altLang="zh-TW" sz="1100">
                <a:effectLst/>
              </a:rPr>
              <a:t>OpenAI</a:t>
            </a:r>
            <a:r>
              <a:rPr lang="zh-TW" altLang="en-US" sz="1100">
                <a:effectLst/>
              </a:rPr>
              <a:t>的投資者正在與阿爾特曼商談重返公司擔任</a:t>
            </a:r>
            <a:r>
              <a:rPr lang="en-US" altLang="zh-TW" sz="1100">
                <a:effectLst/>
              </a:rPr>
              <a:t>CEO</a:t>
            </a:r>
            <a:r>
              <a:rPr lang="zh-TW" altLang="en-US" sz="1100">
                <a:effectLst/>
              </a:rPr>
              <a:t>。當地時間</a:t>
            </a:r>
            <a:r>
              <a:rPr lang="en-US" altLang="zh-TW" sz="1100">
                <a:effectLst/>
              </a:rPr>
              <a:t>19</a:t>
            </a:r>
            <a:r>
              <a:rPr lang="zh-TW" altLang="en-US" sz="1100">
                <a:effectLst/>
              </a:rPr>
              <a:t>日，他在被解僱</a:t>
            </a:r>
            <a:r>
              <a:rPr lang="en-US" altLang="zh-TW" sz="1100">
                <a:effectLst/>
              </a:rPr>
              <a:t>48</a:t>
            </a:r>
            <a:r>
              <a:rPr lang="zh-TW" altLang="en-US" sz="1100">
                <a:effectLst/>
              </a:rPr>
              <a:t>小時後重返公司辦公室與董事會進行談判，被看作是重新履職。</a:t>
            </a:r>
            <a:r>
              <a:rPr lang="en-US" altLang="zh-TW" sz="1100">
                <a:effectLst/>
              </a:rPr>
              <a:t>[11]</a:t>
            </a:r>
            <a:r>
              <a:rPr lang="zh-TW" altLang="en-US" sz="1100">
                <a:effectLst/>
              </a:rPr>
              <a:t>但最終他未與公司董事會談攏，最終還是離開</a:t>
            </a:r>
            <a:r>
              <a:rPr lang="en-US" altLang="zh-TW" sz="1100">
                <a:effectLst/>
              </a:rPr>
              <a:t>OpenAI</a:t>
            </a:r>
            <a:r>
              <a:rPr lang="zh-TW" altLang="en-US" sz="1100">
                <a:effectLst/>
              </a:rPr>
              <a:t>。</a:t>
            </a:r>
            <a:r>
              <a:rPr lang="en-US" altLang="zh-TW" sz="1100">
                <a:effectLst/>
              </a:rPr>
              <a:t>[12]</a:t>
            </a:r>
            <a:r>
              <a:rPr lang="zh-TW" altLang="en-US" sz="1100">
                <a:effectLst/>
              </a:rPr>
              <a:t>最後，微軟僱傭了他。</a:t>
            </a:r>
            <a:r>
              <a:rPr lang="en-US" altLang="zh-TW" sz="1100">
                <a:effectLst/>
              </a:rPr>
              <a:t>[13] [14]</a:t>
            </a:r>
          </a:p>
          <a:p>
            <a:pPr>
              <a:lnSpc>
                <a:spcPct val="90000"/>
              </a:lnSpc>
              <a:spcAft>
                <a:spcPts val="600"/>
              </a:spcAft>
            </a:pPr>
            <a:endParaRPr lang="en-US" altLang="zh-TW" sz="1100">
              <a:effectLst/>
            </a:endParaRPr>
          </a:p>
          <a:p>
            <a:pPr>
              <a:lnSpc>
                <a:spcPct val="90000"/>
              </a:lnSpc>
              <a:spcAft>
                <a:spcPts val="600"/>
              </a:spcAft>
            </a:pPr>
            <a:r>
              <a:rPr lang="en-US" altLang="zh-TW" sz="1100">
                <a:effectLst/>
              </a:rPr>
              <a:t>2023</a:t>
            </a:r>
            <a:r>
              <a:rPr lang="zh-TW" altLang="en-US" sz="1100">
                <a:effectLst/>
              </a:rPr>
              <a:t>年</a:t>
            </a:r>
            <a:r>
              <a:rPr lang="en-US" altLang="zh-TW" sz="1100">
                <a:effectLst/>
              </a:rPr>
              <a:t>11</a:t>
            </a:r>
            <a:r>
              <a:rPr lang="zh-TW" altLang="en-US" sz="1100">
                <a:effectLst/>
              </a:rPr>
              <a:t>月</a:t>
            </a:r>
            <a:r>
              <a:rPr lang="en-US" altLang="zh-TW" sz="1100">
                <a:effectLst/>
              </a:rPr>
              <a:t>19</a:t>
            </a:r>
            <a:r>
              <a:rPr lang="zh-TW" altLang="en-US" sz="1100">
                <a:effectLst/>
              </a:rPr>
              <a:t>日，在山姆與</a:t>
            </a:r>
            <a:r>
              <a:rPr lang="en-US" altLang="zh-TW" sz="1100">
                <a:effectLst/>
              </a:rPr>
              <a:t>OpenAI</a:t>
            </a:r>
            <a:r>
              <a:rPr lang="zh-TW" altLang="en-US" sz="1100">
                <a:effectLst/>
              </a:rPr>
              <a:t>談判破裂後，微軟總裁薩蒂亞</a:t>
            </a:r>
            <a:r>
              <a:rPr lang="en-US" altLang="zh-TW" sz="1100">
                <a:effectLst/>
              </a:rPr>
              <a:t>·</a:t>
            </a:r>
            <a:r>
              <a:rPr lang="zh-TW" altLang="en-US" sz="1100">
                <a:effectLst/>
              </a:rPr>
              <a:t>納德拉宣布聘請山姆</a:t>
            </a:r>
            <a:r>
              <a:rPr lang="en-US" altLang="zh-TW" sz="1100">
                <a:effectLst/>
              </a:rPr>
              <a:t>·</a:t>
            </a:r>
            <a:r>
              <a:rPr lang="zh-TW" altLang="en-US" sz="1100">
                <a:effectLst/>
              </a:rPr>
              <a:t>阿爾特曼和一同離開的</a:t>
            </a:r>
            <a:r>
              <a:rPr lang="en-US" altLang="zh-TW" sz="1100">
                <a:effectLst/>
              </a:rPr>
              <a:t>OpenAI</a:t>
            </a:r>
            <a:r>
              <a:rPr lang="zh-TW" altLang="en-US" sz="1100">
                <a:effectLst/>
              </a:rPr>
              <a:t>聯合創始人格雷格</a:t>
            </a:r>
            <a:r>
              <a:rPr lang="en-US" altLang="zh-TW" sz="1100">
                <a:effectLst/>
              </a:rPr>
              <a:t>·</a:t>
            </a:r>
            <a:r>
              <a:rPr lang="zh-TW" altLang="en-US" sz="1100">
                <a:effectLst/>
              </a:rPr>
              <a:t>布羅克曼及其他原</a:t>
            </a:r>
            <a:r>
              <a:rPr lang="en-US" altLang="zh-TW" sz="1100">
                <a:effectLst/>
              </a:rPr>
              <a:t>OpenAI</a:t>
            </a:r>
            <a:r>
              <a:rPr lang="zh-TW" altLang="en-US" sz="1100">
                <a:effectLst/>
              </a:rPr>
              <a:t>成員，山姆和格雷格將成為微軟新設立的先進人工智慧研究團隊的負責人。</a:t>
            </a:r>
            <a:r>
              <a:rPr lang="en-US" altLang="zh-TW" sz="1100">
                <a:effectLst/>
              </a:rPr>
              <a:t>[15]</a:t>
            </a:r>
          </a:p>
          <a:p>
            <a:pPr>
              <a:lnSpc>
                <a:spcPct val="90000"/>
              </a:lnSpc>
              <a:spcAft>
                <a:spcPts val="600"/>
              </a:spcAft>
            </a:pPr>
            <a:endParaRPr lang="en-US" altLang="zh-TW" sz="1100">
              <a:effectLst/>
            </a:endParaRPr>
          </a:p>
          <a:p>
            <a:pPr>
              <a:lnSpc>
                <a:spcPct val="90000"/>
              </a:lnSpc>
              <a:spcAft>
                <a:spcPts val="600"/>
              </a:spcAft>
            </a:pPr>
            <a:r>
              <a:rPr lang="zh-TW" altLang="en-US" sz="1100">
                <a:effectLst/>
              </a:rPr>
              <a:t>然而事情再次迎來反轉，在</a:t>
            </a:r>
            <a:r>
              <a:rPr lang="en-US" altLang="zh-TW" sz="1100">
                <a:effectLst/>
              </a:rPr>
              <a:t>OpenAI</a:t>
            </a:r>
            <a:r>
              <a:rPr lang="zh-TW" altLang="en-US" sz="1100">
                <a:effectLst/>
              </a:rPr>
              <a:t>員工發起全體請願書後，</a:t>
            </a:r>
            <a:r>
              <a:rPr lang="en-US" altLang="zh-TW" sz="1100">
                <a:effectLst/>
              </a:rPr>
              <a:t>OpenAI</a:t>
            </a:r>
            <a:r>
              <a:rPr lang="zh-TW" altLang="en-US" sz="1100">
                <a:effectLst/>
              </a:rPr>
              <a:t>於</a:t>
            </a:r>
            <a:r>
              <a:rPr lang="en-US" altLang="zh-TW" sz="1100">
                <a:effectLst/>
              </a:rPr>
              <a:t>11</a:t>
            </a:r>
            <a:r>
              <a:rPr lang="zh-TW" altLang="en-US" sz="1100">
                <a:effectLst/>
              </a:rPr>
              <a:t>月</a:t>
            </a:r>
            <a:r>
              <a:rPr lang="en-US" altLang="zh-TW" sz="1100">
                <a:effectLst/>
              </a:rPr>
              <a:t>22</a:t>
            </a:r>
            <a:r>
              <a:rPr lang="zh-TW" altLang="en-US" sz="1100">
                <a:effectLst/>
              </a:rPr>
              <a:t>日重新任命了董事會成員構成，之後</a:t>
            </a:r>
            <a:r>
              <a:rPr lang="en-US" altLang="zh-TW" sz="1100">
                <a:effectLst/>
              </a:rPr>
              <a:t>OpenAI</a:t>
            </a:r>
            <a:r>
              <a:rPr lang="zh-TW" altLang="en-US" sz="1100">
                <a:effectLst/>
              </a:rPr>
              <a:t>宣布已與山姆達成協議，他將回到</a:t>
            </a:r>
            <a:r>
              <a:rPr lang="en-US" altLang="zh-TW" sz="1100">
                <a:effectLst/>
              </a:rPr>
              <a:t>OpenAI</a:t>
            </a:r>
            <a:r>
              <a:rPr lang="zh-TW" altLang="en-US" sz="1100">
                <a:effectLst/>
              </a:rPr>
              <a:t>繼續擔任執行長。山姆稍後確認將返回</a:t>
            </a:r>
            <a:r>
              <a:rPr lang="en-US" altLang="zh-TW" sz="1100">
                <a:effectLst/>
              </a:rPr>
              <a:t>OpenAI</a:t>
            </a:r>
            <a:r>
              <a:rPr lang="zh-TW" altLang="en-US" sz="1100">
                <a:effectLst/>
              </a:rPr>
              <a:t>，並確認公司將在未來繼續加強與微軟的合作。</a:t>
            </a:r>
            <a:endParaRPr lang="en-US" altLang="zh-TW" sz="1100">
              <a:effectLst/>
            </a:endParaRPr>
          </a:p>
          <a:p>
            <a:pPr>
              <a:lnSpc>
                <a:spcPct val="90000"/>
              </a:lnSpc>
              <a:spcAft>
                <a:spcPts val="600"/>
              </a:spcAft>
            </a:pPr>
            <a:endParaRPr lang="en-US" altLang="zh-TW" sz="1100">
              <a:effectLst/>
            </a:endParaRPr>
          </a:p>
          <a:p>
            <a:pPr>
              <a:lnSpc>
                <a:spcPct val="90000"/>
              </a:lnSpc>
              <a:spcAft>
                <a:spcPts val="600"/>
              </a:spcAft>
            </a:pPr>
            <a:r>
              <a:rPr lang="en-US" altLang="zh-TW" sz="1100">
                <a:effectLst/>
              </a:rPr>
              <a:t>Open AI</a:t>
            </a:r>
            <a:r>
              <a:rPr lang="zh-TW" altLang="en-US" sz="1100">
                <a:effectLst/>
              </a:rPr>
              <a:t>：要讓人知道</a:t>
            </a:r>
            <a:r>
              <a:rPr lang="en-US" altLang="zh-TW" sz="1100">
                <a:effectLst/>
              </a:rPr>
              <a:t>AI</a:t>
            </a:r>
            <a:r>
              <a:rPr lang="zh-TW" altLang="en-US" sz="1100">
                <a:effectLst/>
              </a:rPr>
              <a:t>的缺陷</a:t>
            </a:r>
          </a:p>
          <a:p>
            <a:pPr>
              <a:lnSpc>
                <a:spcPct val="90000"/>
              </a:lnSpc>
              <a:spcAft>
                <a:spcPts val="600"/>
              </a:spcAft>
            </a:pPr>
            <a:r>
              <a:rPr lang="en-US" altLang="zh-TW" sz="1100">
                <a:effectLst/>
              </a:rPr>
              <a:t>2016</a:t>
            </a:r>
            <a:r>
              <a:rPr lang="zh-TW" altLang="en-US" sz="1100">
                <a:effectLst/>
              </a:rPr>
              <a:t>年</a:t>
            </a:r>
            <a:r>
              <a:rPr lang="en-US" altLang="zh-TW" sz="1100">
                <a:effectLst/>
              </a:rPr>
              <a:t>30</a:t>
            </a:r>
            <a:r>
              <a:rPr lang="zh-TW" altLang="en-US" sz="1100">
                <a:effectLst/>
              </a:rPr>
              <a:t>歲的奧特曼淡出 創業加速器「</a:t>
            </a:r>
            <a:r>
              <a:rPr lang="en-US" altLang="zh-TW" sz="1100">
                <a:effectLst/>
              </a:rPr>
              <a:t>Y Combinator</a:t>
            </a:r>
            <a:r>
              <a:rPr lang="zh-TW" altLang="en-US" sz="1100">
                <a:effectLst/>
              </a:rPr>
              <a:t>」（簡稱</a:t>
            </a:r>
            <a:r>
              <a:rPr lang="en-US" altLang="zh-TW" sz="1100">
                <a:effectLst/>
              </a:rPr>
              <a:t>YC</a:t>
            </a:r>
            <a:r>
              <a:rPr lang="zh-TW" altLang="en-US" sz="1100">
                <a:effectLst/>
              </a:rPr>
              <a:t>），和想上火星的馬斯克一起創立了非營利組織</a:t>
            </a:r>
            <a:r>
              <a:rPr lang="en-US" altLang="zh-TW" sz="1100">
                <a:effectLst/>
              </a:rPr>
              <a:t>Open AI</a:t>
            </a:r>
            <a:r>
              <a:rPr lang="zh-TW" altLang="en-US" sz="1100">
                <a:effectLst/>
              </a:rPr>
              <a:t>，並吸引矽谷幾個大人物如</a:t>
            </a:r>
            <a:r>
              <a:rPr lang="en-US" altLang="zh-TW" sz="1100">
                <a:effectLst/>
              </a:rPr>
              <a:t>LinkedIn</a:t>
            </a:r>
            <a:r>
              <a:rPr lang="zh-TW" altLang="en-US" sz="1100">
                <a:effectLst/>
              </a:rPr>
              <a:t>創辦人投資。</a:t>
            </a:r>
          </a:p>
          <a:p>
            <a:pPr>
              <a:lnSpc>
                <a:spcPct val="90000"/>
              </a:lnSpc>
              <a:spcAft>
                <a:spcPts val="600"/>
              </a:spcAft>
            </a:pPr>
            <a:endParaRPr lang="zh-TW" altLang="en-US" sz="1100">
              <a:effectLst/>
            </a:endParaRPr>
          </a:p>
          <a:p>
            <a:pPr>
              <a:lnSpc>
                <a:spcPct val="90000"/>
              </a:lnSpc>
              <a:spcAft>
                <a:spcPts val="600"/>
              </a:spcAft>
            </a:pPr>
            <a:r>
              <a:rPr lang="zh-TW" altLang="en-US" sz="1100">
                <a:effectLst/>
              </a:rPr>
              <a:t>最初，他們不追求企業利潤，而是承諾為人類共同利益推動技術。</a:t>
            </a:r>
            <a:r>
              <a:rPr lang="en-US" altLang="zh-TW" sz="1100">
                <a:effectLst/>
              </a:rPr>
              <a:t>Open AI</a:t>
            </a:r>
            <a:r>
              <a:rPr lang="zh-TW" altLang="en-US" sz="1100">
                <a:effectLst/>
              </a:rPr>
              <a:t>創辦章程中甚至寫道，「如果競爭對手先到達終點，將放棄開發通用</a:t>
            </a:r>
            <a:r>
              <a:rPr lang="en-US" altLang="zh-TW" sz="1100">
                <a:effectLst/>
              </a:rPr>
              <a:t>AI</a:t>
            </a:r>
            <a:r>
              <a:rPr lang="zh-TW" altLang="en-US" sz="1100">
                <a:effectLst/>
              </a:rPr>
              <a:t>的競賽。」</a:t>
            </a:r>
          </a:p>
        </p:txBody>
      </p:sp>
      <p:pic>
        <p:nvPicPr>
          <p:cNvPr id="4" name="圖片 3">
            <a:extLst>
              <a:ext uri="{FF2B5EF4-FFF2-40B4-BE49-F238E27FC236}">
                <a16:creationId xmlns:a16="http://schemas.microsoft.com/office/drawing/2014/main" id="{7824786B-8C23-CA8E-9F17-652BE94C168E}"/>
              </a:ext>
            </a:extLst>
          </p:cNvPr>
          <p:cNvPicPr>
            <a:picLocks noChangeAspect="1"/>
          </p:cNvPicPr>
          <p:nvPr/>
        </p:nvPicPr>
        <p:blipFill>
          <a:blip r:embed="rId2"/>
          <a:srcRect l="11861" r="44611" b="-1"/>
          <a:stretch/>
        </p:blipFill>
        <p:spPr>
          <a:xfrm>
            <a:off x="4671911"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8847948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19F135-34D8-9F2F-B1AD-A01A52A52B13}"/>
              </a:ext>
            </a:extLst>
          </p:cNvPr>
          <p:cNvSpPr>
            <a:spLocks noGrp="1"/>
          </p:cNvSpPr>
          <p:nvPr>
            <p:ph type="title"/>
          </p:nvPr>
        </p:nvSpPr>
        <p:spPr/>
        <p:txBody>
          <a:bodyPr/>
          <a:lstStyle/>
          <a:p>
            <a:r>
              <a:rPr lang="en-US" altLang="zh-TW"/>
              <a:t>ChatGPT</a:t>
            </a:r>
            <a:r>
              <a:rPr lang="zh-TW" altLang="en-US"/>
              <a:t>競爭者 </a:t>
            </a:r>
            <a:r>
              <a:rPr lang="en-US" altLang="zh-TW"/>
              <a:t>(</a:t>
            </a:r>
            <a:r>
              <a:rPr lang="zh-TW" altLang="en-US" b="0" i="0">
                <a:solidFill>
                  <a:srgbClr val="101418"/>
                </a:solidFill>
                <a:effectLst/>
                <a:latin typeface="Linux Libertine"/>
              </a:rPr>
              <a:t>通用聊天機器人列表</a:t>
            </a:r>
            <a:r>
              <a:rPr lang="en-US" altLang="zh-TW"/>
              <a:t>)</a:t>
            </a:r>
            <a:endParaRPr lang="zh-TW" altLang="en-US"/>
          </a:p>
        </p:txBody>
      </p:sp>
      <p:sp>
        <p:nvSpPr>
          <p:cNvPr id="3" name="內容版面配置區 2">
            <a:extLst>
              <a:ext uri="{FF2B5EF4-FFF2-40B4-BE49-F238E27FC236}">
                <a16:creationId xmlns:a16="http://schemas.microsoft.com/office/drawing/2014/main" id="{D991D3BB-83EE-DB21-6F37-844B06E09D77}"/>
              </a:ext>
            </a:extLst>
          </p:cNvPr>
          <p:cNvSpPr>
            <a:spLocks noGrp="1"/>
          </p:cNvSpPr>
          <p:nvPr>
            <p:ph idx="1"/>
          </p:nvPr>
        </p:nvSpPr>
        <p:spPr/>
        <p:txBody>
          <a:bodyPr/>
          <a:lstStyle/>
          <a:p>
            <a:pPr marL="285750" indent="-285750" algn="l">
              <a:buFont typeface="Arial" panose="020B0604020202020204" pitchFamily="34" charset="0"/>
              <a:buChar char="•"/>
            </a:pPr>
            <a:r>
              <a:rPr lang="en-US" altLang="zh-TW" sz="1800" b="0" i="0" u="none" strike="noStrike">
                <a:solidFill>
                  <a:srgbClr val="202122"/>
                </a:solidFill>
                <a:effectLst/>
                <a:latin typeface="Arial" panose="020B0604020202020204" pitchFamily="34" charset="0"/>
                <a:hlinkClick r:id="rId2" tooltip="ChatGPT"/>
              </a:rPr>
              <a:t>ChatGPT (OpenAI </a:t>
            </a:r>
            <a:r>
              <a:rPr lang="zh-TW" altLang="en-US" sz="1800" b="0" i="0" u="none" strike="noStrike">
                <a:solidFill>
                  <a:srgbClr val="202122"/>
                </a:solidFill>
                <a:effectLst/>
                <a:latin typeface="Arial" panose="020B0604020202020204" pitchFamily="34" charset="0"/>
                <a:hlinkClick r:id="rId2" tooltip="ChatGPT"/>
              </a:rPr>
              <a:t>聊天機器人</a:t>
            </a:r>
            <a:r>
              <a:rPr lang="en-US" altLang="zh-TW" sz="1800" b="0" i="0" u="none" strike="noStrike">
                <a:solidFill>
                  <a:srgbClr val="202122"/>
                </a:solidFill>
                <a:effectLst/>
                <a:latin typeface="Arial" panose="020B0604020202020204" pitchFamily="34" charset="0"/>
                <a:hlinkClick r:id="rId2" tooltip="ChatGPT"/>
              </a:rPr>
              <a:t>) </a:t>
            </a:r>
            <a:r>
              <a:rPr lang="en-US" altLang="zh-TW" sz="1800" b="0" i="0">
                <a:solidFill>
                  <a:srgbClr val="202122"/>
                </a:solidFill>
                <a:effectLst/>
                <a:latin typeface="Arial" panose="020B0604020202020204" pitchFamily="34" charset="0"/>
              </a:rPr>
              <a:t>2022</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12</a:t>
            </a:r>
            <a:r>
              <a:rPr lang="zh-TW" altLang="en-US" sz="1800" b="0" i="0">
                <a:solidFill>
                  <a:srgbClr val="202122"/>
                </a:solidFill>
                <a:effectLst/>
                <a:latin typeface="Arial" panose="020B0604020202020204" pitchFamily="34" charset="0"/>
              </a:rPr>
              <a:t>月 </a:t>
            </a:r>
            <a:r>
              <a:rPr lang="en-US" altLang="zh-TW" sz="1800" b="0" i="0">
                <a:solidFill>
                  <a:srgbClr val="202122"/>
                </a:solidFill>
                <a:effectLst/>
                <a:latin typeface="Arial" panose="020B0604020202020204" pitchFamily="34" charset="0"/>
              </a:rPr>
              <a:t>ChatGPT plus </a:t>
            </a:r>
            <a:r>
              <a:rPr lang="zh-TW" altLang="en-US" sz="1800" b="0" i="0">
                <a:solidFill>
                  <a:srgbClr val="202122"/>
                </a:solidFill>
                <a:effectLst/>
                <a:latin typeface="Arial" panose="020B0604020202020204" pitchFamily="34" charset="0"/>
              </a:rPr>
              <a:t>基於</a:t>
            </a:r>
            <a:r>
              <a:rPr lang="en-US" altLang="zh-TW" sz="1800" b="0" i="0">
                <a:solidFill>
                  <a:srgbClr val="202122"/>
                </a:solidFill>
                <a:effectLst/>
                <a:latin typeface="Arial" panose="020B0604020202020204" pitchFamily="34" charset="0"/>
              </a:rPr>
              <a:t>GPT-4</a:t>
            </a:r>
            <a:r>
              <a:rPr lang="zh-TW" altLang="en-US" sz="1800" b="0" i="0">
                <a:solidFill>
                  <a:srgbClr val="202122"/>
                </a:solidFill>
                <a:effectLst/>
                <a:latin typeface="Arial" panose="020B0604020202020204" pitchFamily="34" charset="0"/>
              </a:rPr>
              <a:t>。 輸入可以是多模態（文字或圖像，有</a:t>
            </a:r>
            <a:r>
              <a:rPr lang="en-US" altLang="zh-TW" sz="1800" b="0" i="0">
                <a:solidFill>
                  <a:srgbClr val="202122"/>
                </a:solidFill>
                <a:effectLst/>
                <a:latin typeface="Arial" panose="020B0604020202020204" pitchFamily="34" charset="0"/>
              </a:rPr>
              <a:t>OCR</a:t>
            </a:r>
            <a:r>
              <a:rPr lang="zh-TW" altLang="en-US" sz="1800" b="0" i="0">
                <a:solidFill>
                  <a:srgbClr val="202122"/>
                </a:solidFill>
                <a:effectLst/>
                <a:latin typeface="Arial" panose="020B0604020202020204" pitchFamily="34" charset="0"/>
              </a:rPr>
              <a:t>功能）。</a:t>
            </a:r>
          </a:p>
          <a:p>
            <a:pPr marL="285750" indent="-285750" algn="l">
              <a:buFont typeface="Arial" panose="020B0604020202020204" pitchFamily="34" charset="0"/>
              <a:buChar char="•"/>
            </a:pPr>
            <a:r>
              <a:rPr lang="zh-TW" altLang="en-US" sz="1800" b="0" i="0" u="none" strike="noStrike">
                <a:solidFill>
                  <a:srgbClr val="202122"/>
                </a:solidFill>
                <a:effectLst/>
                <a:latin typeface="Arial" panose="020B0604020202020204" pitchFamily="34" charset="0"/>
                <a:hlinkClick r:id="rId3" tooltip="Microsoft Bing"/>
              </a:rPr>
              <a:t>微軟</a:t>
            </a:r>
            <a:r>
              <a:rPr lang="en-US" altLang="zh-TW" sz="1800" b="0" i="0" u="none" strike="noStrike">
                <a:solidFill>
                  <a:srgbClr val="202122"/>
                </a:solidFill>
                <a:effectLst/>
                <a:latin typeface="Arial" panose="020B0604020202020204" pitchFamily="34" charset="0"/>
                <a:hlinkClick r:id="rId3" tooltip="Microsoft Bing"/>
              </a:rPr>
              <a:t>Copilot (</a:t>
            </a:r>
            <a:r>
              <a:rPr lang="zh-TW" altLang="en-US" sz="1800" b="0" i="0" u="none" strike="noStrike">
                <a:solidFill>
                  <a:srgbClr val="202122"/>
                </a:solidFill>
                <a:effectLst/>
                <a:latin typeface="Arial" panose="020B0604020202020204" pitchFamily="34" charset="0"/>
                <a:hlinkClick r:id="rId3" tooltip="Microsoft Bing"/>
              </a:rPr>
              <a:t>微軟聊天機器人</a:t>
            </a:r>
            <a:r>
              <a:rPr lang="en-US" altLang="zh-TW" sz="1800" b="0" i="0" u="none" strike="noStrike">
                <a:solidFill>
                  <a:srgbClr val="202122"/>
                </a:solidFill>
                <a:effectLst/>
                <a:latin typeface="Arial" panose="020B0604020202020204" pitchFamily="34" charset="0"/>
                <a:hlinkClick r:id="rId3" tooltip="Microsoft Bing"/>
              </a:rPr>
              <a:t>) </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 </a:t>
            </a:r>
            <a:r>
              <a:rPr lang="zh-TW" altLang="en-US" sz="1800" b="0" i="0">
                <a:solidFill>
                  <a:srgbClr val="202122"/>
                </a:solidFill>
                <a:effectLst/>
                <a:latin typeface="Arial" panose="020B0604020202020204" pitchFamily="34" charset="0"/>
              </a:rPr>
              <a:t>基於</a:t>
            </a:r>
            <a:r>
              <a:rPr lang="en-US" altLang="zh-TW" sz="1800" b="0" i="0">
                <a:solidFill>
                  <a:srgbClr val="202122"/>
                </a:solidFill>
                <a:effectLst/>
                <a:latin typeface="Arial" panose="020B0604020202020204" pitchFamily="34" charset="0"/>
              </a:rPr>
              <a:t>GPT-4</a:t>
            </a:r>
            <a:r>
              <a:rPr lang="zh-TW" altLang="en-US" sz="1800" b="0" i="0">
                <a:solidFill>
                  <a:srgbClr val="202122"/>
                </a:solidFill>
                <a:effectLst/>
                <a:latin typeface="Arial" panose="020B0604020202020204" pitchFamily="34" charset="0"/>
              </a:rPr>
              <a:t>。 輸入輸出可以是多模態（文字或圖像，有</a:t>
            </a:r>
            <a:r>
              <a:rPr lang="en-US" altLang="zh-TW" sz="1800" b="0" i="0">
                <a:solidFill>
                  <a:srgbClr val="202122"/>
                </a:solidFill>
                <a:effectLst/>
                <a:latin typeface="Arial" panose="020B0604020202020204" pitchFamily="34" charset="0"/>
              </a:rPr>
              <a:t>OCR</a:t>
            </a:r>
            <a:r>
              <a:rPr lang="zh-TW" altLang="en-US" sz="1800" b="0" i="0">
                <a:solidFill>
                  <a:srgbClr val="202122"/>
                </a:solidFill>
                <a:effectLst/>
                <a:latin typeface="Arial" panose="020B0604020202020204" pitchFamily="34" charset="0"/>
              </a:rPr>
              <a:t>功能）。</a:t>
            </a:r>
          </a:p>
          <a:p>
            <a:pPr marL="285750" indent="-285750" algn="l">
              <a:buFont typeface="Arial" panose="020B0604020202020204" pitchFamily="34" charset="0"/>
              <a:buChar char="•"/>
            </a:pPr>
            <a:r>
              <a:rPr lang="en-US" altLang="zh-TW" sz="1800" b="0" i="0" u="none" strike="noStrike">
                <a:solidFill>
                  <a:srgbClr val="202122"/>
                </a:solidFill>
                <a:effectLst/>
                <a:latin typeface="Arial" panose="020B0604020202020204" pitchFamily="34" charset="0"/>
                <a:hlinkClick r:id="rId4" tooltip="Claude (聊天機器人)"/>
              </a:rPr>
              <a:t>Claude (Anthropic </a:t>
            </a:r>
            <a:r>
              <a:rPr lang="zh-TW" altLang="en-US" sz="1800" b="0" i="0" u="none" strike="noStrike">
                <a:solidFill>
                  <a:srgbClr val="202122"/>
                </a:solidFill>
                <a:effectLst/>
                <a:latin typeface="Arial" panose="020B0604020202020204" pitchFamily="34" charset="0"/>
                <a:hlinkClick r:id="rId4" tooltip="Claude (聊天機器人)"/>
              </a:rPr>
              <a:t>聊天機器人</a:t>
            </a:r>
            <a:r>
              <a:rPr lang="en-US" altLang="zh-TW" sz="1800" b="0" i="0" u="none" strike="noStrike">
                <a:solidFill>
                  <a:srgbClr val="202122"/>
                </a:solidFill>
                <a:effectLst/>
                <a:latin typeface="Arial" panose="020B0604020202020204" pitchFamily="34" charset="0"/>
                <a:hlinkClick r:id="rId4" tooltip="Claude (聊天機器人)"/>
              </a:rPr>
              <a:t>) </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a:t>
            </a:r>
          </a:p>
          <a:p>
            <a:pPr marL="285750" indent="-285750" algn="l">
              <a:buFont typeface="Arial" panose="020B0604020202020204" pitchFamily="34" charset="0"/>
              <a:buChar char="•"/>
            </a:pPr>
            <a:r>
              <a:rPr lang="en-US" altLang="zh-TW" sz="1800" b="0" i="0" u="none" strike="noStrike">
                <a:solidFill>
                  <a:srgbClr val="202122"/>
                </a:solidFill>
                <a:effectLst/>
                <a:latin typeface="Arial" panose="020B0604020202020204" pitchFamily="34" charset="0"/>
                <a:hlinkClick r:id="rId5" tooltip="Bard (聊天機器人)"/>
              </a:rPr>
              <a:t>Gemini(Google </a:t>
            </a:r>
            <a:r>
              <a:rPr lang="zh-TW" altLang="en-US" sz="1800" b="0" i="0" u="none" strike="noStrike">
                <a:solidFill>
                  <a:srgbClr val="202122"/>
                </a:solidFill>
                <a:effectLst/>
                <a:latin typeface="Arial" panose="020B0604020202020204" pitchFamily="34" charset="0"/>
                <a:hlinkClick r:id="rId5" tooltip="Bard (聊天機器人)"/>
              </a:rPr>
              <a:t>聊天機器人</a:t>
            </a:r>
            <a:r>
              <a:rPr lang="en-US" altLang="zh-TW" sz="1800" b="0" i="0" u="none" strike="noStrike">
                <a:solidFill>
                  <a:srgbClr val="202122"/>
                </a:solidFill>
                <a:effectLst/>
                <a:latin typeface="Arial" panose="020B0604020202020204" pitchFamily="34" charset="0"/>
                <a:hlinkClick r:id="rId5" tooltip="Bard (聊天機器人)"/>
              </a:rPr>
              <a:t>)</a:t>
            </a:r>
            <a:r>
              <a:rPr lang="zh-TW" altLang="en-US" sz="1800" b="0" i="0">
                <a:solidFill>
                  <a:srgbClr val="202122"/>
                </a:solidFill>
                <a:effectLst/>
                <a:latin typeface="Arial" panose="020B0604020202020204" pitchFamily="34" charset="0"/>
              </a:rPr>
              <a:t> </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p>
          <a:p>
            <a:pPr marL="285750" indent="-285750" algn="l">
              <a:buFont typeface="Arial" panose="020B0604020202020204" pitchFamily="34" charset="0"/>
              <a:buChar char="•"/>
            </a:pPr>
            <a:r>
              <a:rPr lang="zh-TW" altLang="en-US" sz="1800" b="0" i="0" u="none" strike="noStrike">
                <a:solidFill>
                  <a:srgbClr val="202122"/>
                </a:solidFill>
                <a:effectLst/>
                <a:latin typeface="Arial" panose="020B0604020202020204" pitchFamily="34" charset="0"/>
                <a:hlinkClick r:id="rId6" tooltip="文心一言"/>
              </a:rPr>
              <a:t>文心一言</a:t>
            </a:r>
            <a:r>
              <a:rPr lang="en-US" altLang="zh-TW" sz="1800" b="0" i="0" u="none" strike="noStrike">
                <a:solidFill>
                  <a:srgbClr val="202122"/>
                </a:solidFill>
                <a:effectLst/>
                <a:latin typeface="Arial" panose="020B0604020202020204" pitchFamily="34" charset="0"/>
                <a:hlinkClick r:id="rId6" tooltip="文心一言"/>
              </a:rPr>
              <a:t>(</a:t>
            </a:r>
            <a:r>
              <a:rPr lang="zh-TW" altLang="en-US" sz="1800" b="0" i="0" u="none" strike="noStrike">
                <a:solidFill>
                  <a:srgbClr val="202122"/>
                </a:solidFill>
                <a:effectLst/>
                <a:latin typeface="Arial" panose="020B0604020202020204" pitchFamily="34" charset="0"/>
                <a:hlinkClick r:id="rId6" tooltip="文心一言"/>
              </a:rPr>
              <a:t>百度聊天機器人</a:t>
            </a:r>
            <a:r>
              <a:rPr lang="en-US" altLang="zh-TW" sz="1800" b="0" i="0" u="none" strike="noStrike">
                <a:solidFill>
                  <a:srgbClr val="202122"/>
                </a:solidFill>
                <a:effectLst/>
                <a:latin typeface="Arial" panose="020B0604020202020204" pitchFamily="34" charset="0"/>
                <a:hlinkClick r:id="rId6" tooltip="文心一言"/>
              </a:rPr>
              <a:t>)</a:t>
            </a:r>
            <a:r>
              <a:rPr lang="zh-TW" altLang="en-US" sz="1800" b="0" i="0">
                <a:solidFill>
                  <a:srgbClr val="202122"/>
                </a:solidFill>
                <a:effectLst/>
                <a:latin typeface="Arial" panose="020B0604020202020204" pitchFamily="34" charset="0"/>
              </a:rPr>
              <a:t> </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 輸入可以是多模態（文字或圖像，有</a:t>
            </a:r>
            <a:r>
              <a:rPr lang="en-US" altLang="zh-TW" sz="1800" b="0" i="0">
                <a:solidFill>
                  <a:srgbClr val="202122"/>
                </a:solidFill>
                <a:effectLst/>
                <a:latin typeface="Arial" panose="020B0604020202020204" pitchFamily="34" charset="0"/>
              </a:rPr>
              <a:t>OCR</a:t>
            </a:r>
            <a:r>
              <a:rPr lang="zh-TW" altLang="en-US" sz="1800" b="0" i="0">
                <a:solidFill>
                  <a:srgbClr val="202122"/>
                </a:solidFill>
                <a:effectLst/>
                <a:latin typeface="Arial" panose="020B0604020202020204" pitchFamily="34" charset="0"/>
              </a:rPr>
              <a:t>功能）， 輸出仍是單模態（文字）。</a:t>
            </a:r>
          </a:p>
          <a:p>
            <a:pPr marL="285750" indent="-285750" algn="l">
              <a:buFont typeface="Arial" panose="020B0604020202020204" pitchFamily="34" charset="0"/>
              <a:buChar char="•"/>
            </a:pPr>
            <a:r>
              <a:rPr lang="zh-TW" altLang="en-US" sz="1800" b="0" i="0" u="none" strike="noStrike">
                <a:solidFill>
                  <a:srgbClr val="202122"/>
                </a:solidFill>
                <a:effectLst/>
                <a:latin typeface="Arial" panose="020B0604020202020204" pitchFamily="34" charset="0"/>
                <a:hlinkClick r:id="rId7"/>
              </a:rPr>
              <a:t>通義千問</a:t>
            </a:r>
            <a:r>
              <a:rPr lang="en-US" altLang="zh-TW" sz="1800" b="0" i="0" u="none" strike="noStrike">
                <a:solidFill>
                  <a:srgbClr val="202122"/>
                </a:solidFill>
                <a:effectLst/>
                <a:latin typeface="Arial" panose="020B0604020202020204" pitchFamily="34" charset="0"/>
                <a:hlinkClick r:id="rId7"/>
              </a:rPr>
              <a:t>(</a:t>
            </a:r>
            <a:r>
              <a:rPr lang="zh-TW" altLang="en-US" sz="1800" b="0" i="0" u="none" strike="noStrike">
                <a:solidFill>
                  <a:srgbClr val="202122"/>
                </a:solidFill>
                <a:effectLst/>
                <a:latin typeface="Arial" panose="020B0604020202020204" pitchFamily="34" charset="0"/>
                <a:hlinkClick r:id="rId7"/>
              </a:rPr>
              <a:t>阿里巴巴 聊天機器人</a:t>
            </a:r>
            <a:r>
              <a:rPr lang="en-US" altLang="zh-TW" sz="1800" b="0" i="0" u="none" strike="noStrike">
                <a:solidFill>
                  <a:srgbClr val="202122"/>
                </a:solidFill>
                <a:effectLst/>
                <a:latin typeface="Arial" panose="020B0604020202020204" pitchFamily="34" charset="0"/>
                <a:hlinkClick r:id="rId7"/>
              </a:rPr>
              <a:t>)</a:t>
            </a:r>
            <a:r>
              <a:rPr lang="zh-TW" altLang="en-US" sz="1800" b="0" i="0">
                <a:solidFill>
                  <a:srgbClr val="202122"/>
                </a:solidFill>
                <a:effectLst/>
                <a:latin typeface="Arial" panose="020B0604020202020204" pitchFamily="34" charset="0"/>
              </a:rPr>
              <a:t> </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9</a:t>
            </a:r>
            <a:r>
              <a:rPr lang="zh-TW" altLang="en-US" sz="1800" b="0" i="0">
                <a:solidFill>
                  <a:srgbClr val="202122"/>
                </a:solidFill>
                <a:effectLst/>
                <a:latin typeface="Arial" panose="020B0604020202020204" pitchFamily="34" charset="0"/>
              </a:rPr>
              <a:t>月</a:t>
            </a:r>
            <a:r>
              <a:rPr lang="en-US" altLang="zh-TW" sz="1800" b="0" i="0">
                <a:solidFill>
                  <a:srgbClr val="202122"/>
                </a:solidFill>
                <a:effectLst/>
                <a:latin typeface="Arial" panose="020B0604020202020204" pitchFamily="34" charset="0"/>
              </a:rPr>
              <a:t>13</a:t>
            </a:r>
            <a:r>
              <a:rPr lang="zh-TW" altLang="en-US" sz="1800" b="0" i="0">
                <a:solidFill>
                  <a:srgbClr val="202122"/>
                </a:solidFill>
                <a:effectLst/>
                <a:latin typeface="Arial" panose="020B0604020202020204" pitchFamily="34" charset="0"/>
              </a:rPr>
              <a:t>日</a:t>
            </a:r>
          </a:p>
          <a:p>
            <a:pPr marL="285750" indent="-285750" algn="l">
              <a:buFont typeface="Arial" panose="020B0604020202020204" pitchFamily="34" charset="0"/>
              <a:buChar char="•"/>
            </a:pPr>
            <a:r>
              <a:rPr lang="en-US" altLang="zh-TW" sz="1800" b="0" i="0" u="none" strike="noStrike">
                <a:solidFill>
                  <a:srgbClr val="202122"/>
                </a:solidFill>
                <a:effectLst/>
                <a:latin typeface="Arial" panose="020B0604020202020204" pitchFamily="34" charset="0"/>
                <a:hlinkClick r:id="rId8" tooltip="Poe (軟體)"/>
              </a:rPr>
              <a:t>Poe (Quora </a:t>
            </a:r>
            <a:r>
              <a:rPr lang="zh-TW" altLang="en-US" sz="1800" b="0" i="0" u="none" strike="noStrike">
                <a:solidFill>
                  <a:srgbClr val="202122"/>
                </a:solidFill>
                <a:effectLst/>
                <a:latin typeface="Arial" panose="020B0604020202020204" pitchFamily="34" charset="0"/>
                <a:hlinkClick r:id="rId8" tooltip="Poe (軟體)"/>
              </a:rPr>
              <a:t>聊天機器人</a:t>
            </a:r>
            <a:r>
              <a:rPr lang="en-US" altLang="zh-TW" sz="1800" b="0" i="0" u="none" strike="noStrike">
                <a:solidFill>
                  <a:srgbClr val="202122"/>
                </a:solidFill>
                <a:effectLst/>
                <a:latin typeface="Arial" panose="020B0604020202020204" pitchFamily="34" charset="0"/>
                <a:hlinkClick r:id="rId8" tooltip="Poe (軟體)"/>
              </a:rPr>
              <a:t>)</a:t>
            </a:r>
            <a:r>
              <a:rPr lang="zh-TW" altLang="en-US" sz="1800" b="0" i="0">
                <a:solidFill>
                  <a:srgbClr val="202122"/>
                </a:solidFill>
                <a:effectLst/>
                <a:latin typeface="Arial" panose="020B0604020202020204" pitchFamily="34" charset="0"/>
              </a:rPr>
              <a:t> </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p>
          <a:p>
            <a:pPr marL="285750" indent="-285750" algn="l">
              <a:buFont typeface="Arial" panose="020B0604020202020204" pitchFamily="34" charset="0"/>
              <a:buChar char="•"/>
            </a:pPr>
            <a:r>
              <a:rPr lang="en-US" altLang="zh-TW" sz="1800" b="0" i="0" u="none" strike="noStrike">
                <a:solidFill>
                  <a:srgbClr val="202122"/>
                </a:solidFill>
                <a:effectLst/>
                <a:latin typeface="Arial" panose="020B0604020202020204" pitchFamily="34" charset="0"/>
                <a:hlinkClick r:id="rId9" tooltip="Mistral AI"/>
              </a:rPr>
              <a:t>Mistral AI</a:t>
            </a:r>
            <a:r>
              <a:rPr lang="zh-TW" altLang="en-US" sz="1800" b="0" i="0">
                <a:solidFill>
                  <a:srgbClr val="202122"/>
                </a:solidFill>
                <a:effectLst/>
                <a:latin typeface="Arial" panose="020B0604020202020204" pitchFamily="34" charset="0"/>
              </a:rPr>
              <a:t> </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p>
          <a:p>
            <a:pPr marL="285750" indent="-285750" algn="l">
              <a:buFont typeface="Arial" panose="020B0604020202020204" pitchFamily="34" charset="0"/>
              <a:buChar char="•"/>
            </a:pPr>
            <a:r>
              <a:rPr lang="en-US" altLang="zh-TW" sz="1800" b="0" i="0" u="none" strike="noStrike">
                <a:solidFill>
                  <a:srgbClr val="202122"/>
                </a:solidFill>
                <a:effectLst/>
                <a:latin typeface="Arial" panose="020B0604020202020204" pitchFamily="34" charset="0"/>
                <a:hlinkClick r:id="rId10" tooltip="Character.ai"/>
              </a:rPr>
              <a:t>Character.ai(</a:t>
            </a:r>
            <a:r>
              <a:rPr lang="zh-TW" altLang="en-US" sz="1800" b="0" i="0" u="none" strike="noStrike">
                <a:solidFill>
                  <a:srgbClr val="202122"/>
                </a:solidFill>
                <a:effectLst/>
                <a:latin typeface="Arial" panose="020B0604020202020204" pitchFamily="34" charset="0"/>
                <a:hlinkClick r:id="rId10" tooltip="Character.ai"/>
              </a:rPr>
              <a:t>虛擬角色 聊天機器人</a:t>
            </a:r>
            <a:r>
              <a:rPr lang="en-US" altLang="zh-TW" sz="1800" b="0" i="0" u="none" strike="noStrike">
                <a:solidFill>
                  <a:srgbClr val="202122"/>
                </a:solidFill>
                <a:effectLst/>
                <a:latin typeface="Arial" panose="020B0604020202020204" pitchFamily="34" charset="0"/>
                <a:hlinkClick r:id="rId10" tooltip="Character.ai"/>
              </a:rPr>
              <a:t>)</a:t>
            </a:r>
            <a:r>
              <a:rPr lang="zh-TW" altLang="en-US" sz="1800" b="0" i="0">
                <a:solidFill>
                  <a:srgbClr val="202122"/>
                </a:solidFill>
                <a:effectLst/>
                <a:latin typeface="Arial" panose="020B0604020202020204" pitchFamily="34" charset="0"/>
              </a:rPr>
              <a:t> </a:t>
            </a:r>
            <a:r>
              <a:rPr lang="en-US" altLang="zh-TW" sz="1800" b="0" i="0">
                <a:solidFill>
                  <a:srgbClr val="202122"/>
                </a:solidFill>
                <a:effectLst/>
                <a:latin typeface="Arial" panose="020B0604020202020204" pitchFamily="34" charset="0"/>
              </a:rPr>
              <a:t>2022</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9</a:t>
            </a:r>
            <a:r>
              <a:rPr lang="zh-TW" altLang="en-US" sz="1800" b="0" i="0">
                <a:solidFill>
                  <a:srgbClr val="202122"/>
                </a:solidFill>
                <a:effectLst/>
                <a:latin typeface="Arial" panose="020B0604020202020204" pitchFamily="34" charset="0"/>
              </a:rPr>
              <a:t>月</a:t>
            </a:r>
          </a:p>
          <a:p>
            <a:pPr marL="285750" indent="-285750" algn="l">
              <a:buFont typeface="Arial" panose="020B0604020202020204" pitchFamily="34" charset="0"/>
              <a:buChar char="•"/>
            </a:pPr>
            <a:r>
              <a:rPr lang="en-US" altLang="zh-TW" sz="1800" b="0" i="0">
                <a:solidFill>
                  <a:srgbClr val="202122"/>
                </a:solidFill>
                <a:effectLst/>
                <a:latin typeface="Arial" panose="020B0604020202020204" pitchFamily="34" charset="0"/>
              </a:rPr>
              <a:t>Visual ChatGPT Online </a:t>
            </a:r>
            <a:r>
              <a:rPr lang="en-US" altLang="zh-TW" sz="1800" b="0" i="0" u="none" strike="noStrike" baseline="30000">
                <a:solidFill>
                  <a:srgbClr val="202122"/>
                </a:solidFill>
                <a:effectLst/>
                <a:latin typeface="Arial" panose="020B0604020202020204" pitchFamily="34" charset="0"/>
                <a:hlinkClick r:id="rId11"/>
              </a:rPr>
              <a:t>[2]</a:t>
            </a:r>
            <a:r>
              <a:rPr lang="zh-TW" altLang="en-US" sz="1800" b="0" i="0">
                <a:solidFill>
                  <a:srgbClr val="202122"/>
                </a:solidFill>
                <a:effectLst/>
                <a:latin typeface="Arial" panose="020B0604020202020204" pitchFamily="34" charset="0"/>
              </a:rPr>
              <a:t> </a:t>
            </a:r>
            <a:r>
              <a:rPr lang="en-US" altLang="zh-TW" sz="1800" b="0" i="0">
                <a:solidFill>
                  <a:srgbClr val="202122"/>
                </a:solidFill>
                <a:effectLst/>
                <a:latin typeface="Arial" panose="020B0604020202020204" pitchFamily="34" charset="0"/>
              </a:rPr>
              <a:t>Visual ChatGPT </a:t>
            </a:r>
            <a:r>
              <a:rPr lang="zh-TW" altLang="en-US" sz="1800" b="0" i="0">
                <a:solidFill>
                  <a:srgbClr val="202122"/>
                </a:solidFill>
                <a:effectLst/>
                <a:latin typeface="Arial" panose="020B0604020202020204" pitchFamily="34" charset="0"/>
              </a:rPr>
              <a:t>連接 </a:t>
            </a:r>
            <a:r>
              <a:rPr lang="en-US" altLang="zh-TW" sz="1800" b="0" i="0">
                <a:solidFill>
                  <a:srgbClr val="202122"/>
                </a:solidFill>
                <a:effectLst/>
                <a:latin typeface="Arial" panose="020B0604020202020204" pitchFamily="34" charset="0"/>
              </a:rPr>
              <a:t>ChatGPT </a:t>
            </a:r>
            <a:r>
              <a:rPr lang="zh-TW" altLang="en-US" sz="1800" b="0" i="0">
                <a:solidFill>
                  <a:srgbClr val="202122"/>
                </a:solidFill>
                <a:effectLst/>
                <a:latin typeface="Arial" panose="020B0604020202020204" pitchFamily="34" charset="0"/>
              </a:rPr>
              <a:t>和一系列 </a:t>
            </a:r>
            <a:r>
              <a:rPr lang="en-US" altLang="zh-TW" sz="1800" b="0" i="0">
                <a:solidFill>
                  <a:srgbClr val="202122"/>
                </a:solidFill>
                <a:effectLst/>
                <a:latin typeface="Arial" panose="020B0604020202020204" pitchFamily="34" charset="0"/>
              </a:rPr>
              <a:t>Visual Foundation </a:t>
            </a:r>
            <a:r>
              <a:rPr lang="zh-TW" altLang="en-US" sz="1800" b="0" i="0">
                <a:solidFill>
                  <a:srgbClr val="202122"/>
                </a:solidFill>
                <a:effectLst/>
                <a:latin typeface="Arial" panose="020B0604020202020204" pitchFamily="34" charset="0"/>
              </a:rPr>
              <a:t>模型，以實現在聊天期間發送和接收圖像。</a:t>
            </a:r>
          </a:p>
          <a:p>
            <a:pPr marL="285750" indent="-285750" algn="l">
              <a:buFont typeface="Arial" panose="020B0604020202020204" pitchFamily="34" charset="0"/>
              <a:buChar char="•"/>
            </a:pPr>
            <a:r>
              <a:rPr lang="en-US" altLang="zh-TW" sz="1800" b="0" i="0" u="none" strike="noStrike">
                <a:solidFill>
                  <a:srgbClr val="202122"/>
                </a:solidFill>
                <a:effectLst/>
                <a:latin typeface="Arial" panose="020B0604020202020204" pitchFamily="34" charset="0"/>
                <a:hlinkClick r:id="rId12" tooltip="Perplexity"/>
              </a:rPr>
              <a:t>Perplexity</a:t>
            </a:r>
            <a:endParaRPr lang="zh-TW" altLang="en-US" sz="1800" b="0" i="0">
              <a:solidFill>
                <a:srgbClr val="202122"/>
              </a:solidFill>
              <a:effectLst/>
              <a:latin typeface="Arial" panose="020B0604020202020204" pitchFamily="34" charset="0"/>
            </a:endParaRPr>
          </a:p>
          <a:p>
            <a:pPr marL="285750" indent="-285750" algn="l">
              <a:buFont typeface="Arial" panose="020B0604020202020204" pitchFamily="34" charset="0"/>
              <a:buChar char="•"/>
            </a:pPr>
            <a:r>
              <a:rPr lang="en-US" altLang="zh-TW" sz="1800" b="0" i="0" u="none" strike="noStrike">
                <a:solidFill>
                  <a:srgbClr val="202122"/>
                </a:solidFill>
                <a:effectLst/>
                <a:latin typeface="Arial" panose="020B0604020202020204" pitchFamily="34" charset="0"/>
                <a:hlinkClick r:id="rId13" tooltip="NExT-GPT（頁面不存在）"/>
              </a:rPr>
              <a:t>NExT-GPT( </a:t>
            </a:r>
            <a:r>
              <a:rPr lang="zh-TW" altLang="en-US" sz="1800" b="0" i="0" u="none" strike="noStrike">
                <a:solidFill>
                  <a:srgbClr val="202122"/>
                </a:solidFill>
                <a:effectLst/>
                <a:latin typeface="Arial" panose="020B0604020202020204" pitchFamily="34" charset="0"/>
                <a:hlinkClick r:id="rId13" tooltip="NExT-GPT（頁面不存在）"/>
              </a:rPr>
              <a:t>新加坡國立大學 多模態聊天機器人</a:t>
            </a:r>
            <a:r>
              <a:rPr lang="en-US" altLang="zh-TW" sz="1800" b="0" i="0" u="none" strike="noStrike">
                <a:solidFill>
                  <a:srgbClr val="202122"/>
                </a:solidFill>
                <a:effectLst/>
                <a:latin typeface="Arial" panose="020B0604020202020204" pitchFamily="34" charset="0"/>
                <a:hlinkClick r:id="rId13" tooltip="NExT-GPT（頁面不存在）"/>
              </a:rPr>
              <a:t>)</a:t>
            </a:r>
            <a:r>
              <a:rPr lang="zh-TW" altLang="en-US" sz="1800" b="0" i="0">
                <a:solidFill>
                  <a:srgbClr val="202122"/>
                </a:solidFill>
                <a:effectLst/>
                <a:latin typeface="Arial" panose="020B0604020202020204" pitchFamily="34" charset="0"/>
              </a:rPr>
              <a:t> </a:t>
            </a:r>
            <a:r>
              <a:rPr lang="en-US" altLang="zh-TW" sz="1800" b="0" i="0" u="none" strike="noStrike" baseline="30000">
                <a:solidFill>
                  <a:srgbClr val="202122"/>
                </a:solidFill>
                <a:effectLst/>
                <a:latin typeface="Arial" panose="020B0604020202020204" pitchFamily="34" charset="0"/>
                <a:hlinkClick r:id="rId14"/>
              </a:rPr>
              <a:t>[3]</a:t>
            </a:r>
            <a:r>
              <a:rPr lang="en-US" altLang="zh-TW" sz="1800" b="0" i="0" u="none" strike="noStrike" baseline="30000">
                <a:solidFill>
                  <a:srgbClr val="202122"/>
                </a:solidFill>
                <a:effectLst/>
                <a:latin typeface="Arial" panose="020B0604020202020204" pitchFamily="34" charset="0"/>
                <a:hlinkClick r:id="rId15"/>
              </a:rPr>
              <a:t>[4]</a:t>
            </a:r>
            <a:r>
              <a:rPr lang="zh-TW" altLang="en-US" sz="1800" b="0" i="0">
                <a:solidFill>
                  <a:srgbClr val="202122"/>
                </a:solidFill>
                <a:effectLst/>
                <a:latin typeface="Arial" panose="020B0604020202020204" pitchFamily="34" charset="0"/>
              </a:rPr>
              <a:t> </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 輸入和輸出是多模態（文字</a:t>
            </a:r>
            <a:r>
              <a:rPr lang="en-US" altLang="zh-TW" sz="1800" b="0" i="0">
                <a:solidFill>
                  <a:srgbClr val="202122"/>
                </a:solidFill>
                <a:effectLst/>
                <a:latin typeface="Arial" panose="020B0604020202020204" pitchFamily="34" charset="0"/>
              </a:rPr>
              <a:t>,</a:t>
            </a:r>
            <a:r>
              <a:rPr lang="zh-TW" altLang="en-US" sz="1800" b="0" i="0">
                <a:solidFill>
                  <a:srgbClr val="202122"/>
                </a:solidFill>
                <a:effectLst/>
                <a:latin typeface="Arial" panose="020B0604020202020204" pitchFamily="34" charset="0"/>
              </a:rPr>
              <a:t>圖像，音頻和視頻）。</a:t>
            </a:r>
            <a:endParaRPr lang="en-US" altLang="zh-TW" sz="1800" b="0" i="0">
              <a:solidFill>
                <a:srgbClr val="202122"/>
              </a:solidFill>
              <a:effectLst/>
              <a:latin typeface="Arial" panose="020B0604020202020204" pitchFamily="34" charset="0"/>
            </a:endParaRPr>
          </a:p>
          <a:p>
            <a:pPr marL="285750" indent="-285750" algn="l">
              <a:buFont typeface="Arial" panose="020B0604020202020204" pitchFamily="34" charset="0"/>
              <a:buChar char="•"/>
            </a:pPr>
            <a:endParaRPr lang="en-US" altLang="zh-TW" sz="1800" b="0">
              <a:solidFill>
                <a:srgbClr val="202122"/>
              </a:solidFill>
              <a:effectLst/>
              <a:latin typeface="Arial" panose="020B0604020202020204" pitchFamily="34" charset="0"/>
            </a:endParaRPr>
          </a:p>
          <a:p>
            <a:pPr marL="285750" indent="-285750" algn="l">
              <a:buFont typeface="Arial" panose="020B0604020202020204" pitchFamily="34" charset="0"/>
              <a:buChar char="•"/>
            </a:pPr>
            <a:endParaRPr lang="zh-TW" altLang="en-US" sz="1800" b="0" i="0">
              <a:solidFill>
                <a:srgbClr val="202122"/>
              </a:solidFill>
              <a:effectLst/>
              <a:latin typeface="Arial" panose="020B0604020202020204" pitchFamily="34" charset="0"/>
            </a:endParaRPr>
          </a:p>
          <a:p>
            <a:pPr marL="285750" indent="-285750" algn="l">
              <a:buFont typeface="Arial" panose="020B0604020202020204" pitchFamily="34" charset="0"/>
              <a:buChar char="•"/>
            </a:pPr>
            <a:r>
              <a:rPr lang="en-US" altLang="zh-TW" sz="1400" b="0" i="0" u="none" strike="noStrike">
                <a:solidFill>
                  <a:srgbClr val="7030A0"/>
                </a:solidFill>
                <a:effectLst/>
                <a:latin typeface="Arial" panose="020B0604020202020204" pitchFamily="34" charset="0"/>
              </a:rPr>
              <a:t>ChatGPT vs Claude vs Gemini </a:t>
            </a:r>
            <a:r>
              <a:rPr lang="zh-TW" altLang="en-US" sz="1400" b="0" i="0" u="none" strike="noStrike">
                <a:solidFill>
                  <a:srgbClr val="7030A0"/>
                </a:solidFill>
                <a:effectLst/>
                <a:latin typeface="Arial" panose="020B0604020202020204" pitchFamily="34" charset="0"/>
              </a:rPr>
              <a:t>付費版</a:t>
            </a:r>
            <a:r>
              <a:rPr lang="en-US" altLang="zh-TW" sz="1400" b="0" i="0" u="none" strike="noStrike">
                <a:solidFill>
                  <a:srgbClr val="7030A0"/>
                </a:solidFill>
                <a:effectLst/>
                <a:latin typeface="Arial" panose="020B0604020202020204" pitchFamily="34" charset="0"/>
              </a:rPr>
              <a:t>AI</a:t>
            </a:r>
            <a:r>
              <a:rPr lang="zh-TW" altLang="en-US" sz="1400" b="0" i="0" u="none" strike="noStrike">
                <a:solidFill>
                  <a:srgbClr val="7030A0"/>
                </a:solidFill>
                <a:effectLst/>
                <a:latin typeface="Arial" panose="020B0604020202020204" pitchFamily="34" charset="0"/>
              </a:rPr>
              <a:t>大</a:t>
            </a:r>
            <a:r>
              <a:rPr lang="en-US" altLang="zh-TW" sz="1400" b="0" i="0" u="none" strike="noStrike">
                <a:solidFill>
                  <a:srgbClr val="7030A0"/>
                </a:solidFill>
                <a:effectLst/>
                <a:latin typeface="Arial" panose="020B0604020202020204" pitchFamily="34" charset="0"/>
              </a:rPr>
              <a:t>PK</a:t>
            </a:r>
            <a:r>
              <a:rPr lang="zh-TW" altLang="en-US" sz="1400" b="0" i="0" u="none" strike="noStrike">
                <a:solidFill>
                  <a:srgbClr val="7030A0"/>
                </a:solidFill>
                <a:effectLst/>
                <a:latin typeface="Arial" panose="020B0604020202020204" pitchFamily="34" charset="0"/>
              </a:rPr>
              <a:t>！</a:t>
            </a:r>
            <a:endParaRPr lang="en-US" altLang="zh-TW" sz="1400" b="0" i="0" u="none" strike="noStrike">
              <a:solidFill>
                <a:srgbClr val="7030A0"/>
              </a:solidFill>
              <a:effectLst/>
              <a:latin typeface="Arial" panose="020B0604020202020204" pitchFamily="34" charset="0"/>
            </a:endParaRPr>
          </a:p>
          <a:p>
            <a:pPr marL="285750" indent="-285750" algn="l">
              <a:buFont typeface="Arial" panose="020B0604020202020204" pitchFamily="34" charset="0"/>
              <a:buChar char="•"/>
            </a:pPr>
            <a:r>
              <a:rPr lang="en-US" altLang="zh-TW" sz="1400" b="0" i="0">
                <a:solidFill>
                  <a:srgbClr val="7030A0"/>
                </a:solidFill>
                <a:effectLst/>
                <a:latin typeface="Arial" panose="020B0604020202020204" pitchFamily="34" charset="0"/>
              </a:rPr>
              <a:t>https://youtu.be/tem33QuYTdw</a:t>
            </a:r>
            <a:endParaRPr lang="zh-TW" altLang="en-US" sz="1400" b="0" i="0">
              <a:solidFill>
                <a:srgbClr val="7030A0"/>
              </a:solidFill>
              <a:effectLst/>
              <a:latin typeface="Arial" panose="020B0604020202020204" pitchFamily="34" charset="0"/>
            </a:endParaRPr>
          </a:p>
        </p:txBody>
      </p:sp>
    </p:spTree>
    <p:extLst>
      <p:ext uri="{BB962C8B-B14F-4D97-AF65-F5344CB8AC3E}">
        <p14:creationId xmlns:p14="http://schemas.microsoft.com/office/powerpoint/2010/main" val="353513417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AE82DA-359F-B3D1-B6A3-EAA3ABB69D20}"/>
              </a:ext>
            </a:extLst>
          </p:cNvPr>
          <p:cNvSpPr>
            <a:spLocks noGrp="1"/>
          </p:cNvSpPr>
          <p:nvPr>
            <p:ph type="title"/>
          </p:nvPr>
        </p:nvSpPr>
        <p:spPr/>
        <p:txBody>
          <a:bodyPr/>
          <a:lstStyle/>
          <a:p>
            <a:r>
              <a:rPr lang="en-US" altLang="zh-TW" sz="2000" b="1" i="0" u="none" strike="noStrike">
                <a:solidFill>
                  <a:srgbClr val="474747"/>
                </a:solidFill>
                <a:effectLst/>
                <a:latin typeface="Microsoft JhengHei" panose="020B0604030504040204" pitchFamily="34" charset="-120"/>
                <a:ea typeface="Microsoft JhengHei" panose="020B0604030504040204" pitchFamily="34" charset="-120"/>
              </a:rPr>
              <a:t>ChatGPT 4o</a:t>
            </a:r>
            <a:r>
              <a:rPr lang="zh-TW" altLang="en-US" sz="2000" b="1" i="0" u="none" strike="noStrike">
                <a:solidFill>
                  <a:srgbClr val="474747"/>
                </a:solidFill>
                <a:effectLst/>
                <a:latin typeface="Microsoft JhengHei" panose="020B0604030504040204" pitchFamily="34" charset="-120"/>
                <a:ea typeface="Microsoft JhengHei" panose="020B0604030504040204" pitchFamily="34" charset="-120"/>
              </a:rPr>
              <a:t>圖像生成被玩爆、免費版宣佈延後開放，吉卜力風格圖像</a:t>
            </a:r>
            <a:r>
              <a:rPr lang="en-US" altLang="zh-TW" sz="2000" b="1" i="0" u="none" strike="noStrike">
                <a:solidFill>
                  <a:srgbClr val="474747"/>
                </a:solidFill>
                <a:effectLst/>
                <a:latin typeface="Microsoft JhengHei" panose="020B0604030504040204" pitchFamily="34" charset="-120"/>
                <a:ea typeface="Microsoft JhengHei" panose="020B0604030504040204" pitchFamily="34" charset="-120"/>
              </a:rPr>
              <a:t>24</a:t>
            </a:r>
            <a:r>
              <a:rPr lang="zh-TW" altLang="en-US" sz="2000" b="1" i="0" u="none" strike="noStrike">
                <a:solidFill>
                  <a:srgbClr val="474747"/>
                </a:solidFill>
                <a:effectLst/>
                <a:latin typeface="Microsoft JhengHei" panose="020B0604030504040204" pitchFamily="34" charset="-120"/>
                <a:ea typeface="Microsoft JhengHei" panose="020B0604030504040204" pitchFamily="34" charset="-120"/>
              </a:rPr>
              <a:t>小時內淹沒社群引發版權疑慮</a:t>
            </a:r>
            <a:endParaRPr lang="zh-TW" altLang="en-US" sz="2000"/>
          </a:p>
        </p:txBody>
      </p:sp>
      <p:sp>
        <p:nvSpPr>
          <p:cNvPr id="3" name="內容版面配置區 2">
            <a:extLst>
              <a:ext uri="{FF2B5EF4-FFF2-40B4-BE49-F238E27FC236}">
                <a16:creationId xmlns:a16="http://schemas.microsoft.com/office/drawing/2014/main" id="{00694BCC-CD2E-6CB4-B349-21F23637079B}"/>
              </a:ext>
            </a:extLst>
          </p:cNvPr>
          <p:cNvSpPr>
            <a:spLocks noGrp="1"/>
          </p:cNvSpPr>
          <p:nvPr>
            <p:ph idx="1"/>
          </p:nvPr>
        </p:nvSpPr>
        <p:spPr/>
        <p:txBody>
          <a:bodyPr/>
          <a:lstStyle/>
          <a:p>
            <a:pPr marL="285750" indent="-285750">
              <a:buFont typeface="Arial" panose="020B0604020202020204" pitchFamily="34" charset="0"/>
              <a:buChar char="•"/>
            </a:pPr>
            <a:r>
              <a:rPr lang="en-US" altLang="zh-TW" sz="1400"/>
              <a:t>OpenAI </a:t>
            </a:r>
            <a:r>
              <a:rPr lang="zh-TW" altLang="en-US" sz="1400"/>
              <a:t>近期推出的新 </a:t>
            </a:r>
            <a:r>
              <a:rPr lang="en-US" altLang="zh-TW" sz="1400"/>
              <a:t>AI </a:t>
            </a:r>
            <a:r>
              <a:rPr lang="zh-TW" altLang="en-US" sz="1400"/>
              <a:t>圖像生成器，在短短一天內便迅速風靡社群媒體，使用者紛紛以吉卜力工作室的風格創作圖像</a:t>
            </a:r>
            <a:r>
              <a:rPr lang="en-US" altLang="zh-TW" sz="1400"/>
              <a:t> </a:t>
            </a:r>
          </a:p>
          <a:p>
            <a:pPr marL="285750" indent="-285750" algn="l" fontAlgn="base">
              <a:buFont typeface="Arial" panose="020B0604020202020204" pitchFamily="34" charset="0"/>
              <a:buChar char="•"/>
            </a:pPr>
            <a:r>
              <a:rPr lang="zh-TW" altLang="en-US" sz="1400" b="0" i="0">
                <a:solidFill>
                  <a:srgbClr val="333333"/>
                </a:solidFill>
                <a:effectLst/>
                <a:latin typeface="Microsoft JhengHei" panose="020B0604030504040204" pitchFamily="34" charset="-120"/>
                <a:ea typeface="Microsoft JhengHei" panose="020B0604030504040204" pitchFamily="34" charset="-120"/>
              </a:rPr>
              <a:t>智慧財產權律師 </a:t>
            </a:r>
            <a:r>
              <a:rPr lang="en-US" altLang="zh-TW" sz="1400" b="0" i="0">
                <a:solidFill>
                  <a:srgbClr val="333333"/>
                </a:solidFill>
                <a:effectLst/>
                <a:latin typeface="Microsoft JhengHei" panose="020B0604030504040204" pitchFamily="34" charset="-120"/>
                <a:ea typeface="Microsoft JhengHei" panose="020B0604030504040204" pitchFamily="34" charset="-120"/>
              </a:rPr>
              <a:t>Evan Brown </a:t>
            </a:r>
            <a:r>
              <a:rPr lang="zh-TW" altLang="en-US" sz="1400" b="0" i="0">
                <a:solidFill>
                  <a:srgbClr val="333333"/>
                </a:solidFill>
                <a:effectLst/>
                <a:latin typeface="Microsoft JhengHei" panose="020B0604030504040204" pitchFamily="34" charset="-120"/>
                <a:ea typeface="Microsoft JhengHei" panose="020B0604030504040204" pitchFamily="34" charset="-120"/>
              </a:rPr>
              <a:t>指出，</a:t>
            </a:r>
            <a:r>
              <a:rPr lang="en-US" altLang="zh-TW" sz="1400" b="0" i="0">
                <a:solidFill>
                  <a:srgbClr val="333333"/>
                </a:solidFill>
                <a:effectLst/>
                <a:latin typeface="Microsoft JhengHei" panose="020B0604030504040204" pitchFamily="34" charset="-120"/>
                <a:ea typeface="Microsoft JhengHei" panose="020B0604030504040204" pitchFamily="34" charset="-120"/>
              </a:rPr>
              <a:t>GPT-4o </a:t>
            </a:r>
            <a:r>
              <a:rPr lang="zh-TW" altLang="en-US" sz="1400" b="0" i="0">
                <a:solidFill>
                  <a:srgbClr val="333333"/>
                </a:solidFill>
                <a:effectLst/>
                <a:latin typeface="Microsoft JhengHei" panose="020B0604030504040204" pitchFamily="34" charset="-120"/>
                <a:ea typeface="Microsoft JhengHei" panose="020B0604030504040204" pitchFamily="34" charset="-120"/>
              </a:rPr>
              <a:t>的原生圖像生成器等產品目前處於法律灰色地帶。他表示，風格本身並未受到明確的著作權保護，因此 </a:t>
            </a:r>
            <a:r>
              <a:rPr lang="en-US" altLang="zh-TW" sz="1400" b="0" i="0">
                <a:solidFill>
                  <a:srgbClr val="333333"/>
                </a:solidFill>
                <a:effectLst/>
                <a:latin typeface="Microsoft JhengHei" panose="020B0604030504040204" pitchFamily="34" charset="-120"/>
                <a:ea typeface="Microsoft JhengHei" panose="020B0604030504040204" pitchFamily="34" charset="-120"/>
              </a:rPr>
              <a:t>OpenAI </a:t>
            </a:r>
            <a:r>
              <a:rPr lang="zh-TW" altLang="en-US" sz="1400" b="0" i="0">
                <a:solidFill>
                  <a:srgbClr val="333333"/>
                </a:solidFill>
                <a:effectLst/>
                <a:latin typeface="Microsoft JhengHei" panose="020B0604030504040204" pitchFamily="34" charset="-120"/>
                <a:ea typeface="Microsoft JhengHei" panose="020B0604030504040204" pitchFamily="34" charset="-120"/>
              </a:rPr>
              <a:t>僅僅透過生成看似吉卜力工作室電影的圖像，似乎並不構成違法。</a:t>
            </a:r>
          </a:p>
          <a:p>
            <a:pPr marL="285750" indent="-285750" algn="l" fontAlgn="base">
              <a:buFont typeface="Arial" panose="020B0604020202020204" pitchFamily="34" charset="0"/>
              <a:buChar char="•"/>
            </a:pPr>
            <a:r>
              <a:rPr lang="zh-TW" altLang="en-US" sz="1400" b="0" i="0">
                <a:solidFill>
                  <a:srgbClr val="333333"/>
                </a:solidFill>
                <a:effectLst/>
                <a:latin typeface="Microsoft JhengHei" panose="020B0604030504040204" pitchFamily="34" charset="-120"/>
                <a:ea typeface="Microsoft JhengHei" panose="020B0604030504040204" pitchFamily="34" charset="-120"/>
              </a:rPr>
              <a:t>不過，</a:t>
            </a:r>
            <a:r>
              <a:rPr lang="en-US" altLang="zh-TW" sz="1400" b="0" i="0">
                <a:solidFill>
                  <a:srgbClr val="333333"/>
                </a:solidFill>
                <a:effectLst/>
                <a:latin typeface="Microsoft JhengHei" panose="020B0604030504040204" pitchFamily="34" charset="-120"/>
                <a:ea typeface="Microsoft JhengHei" panose="020B0604030504040204" pitchFamily="34" charset="-120"/>
              </a:rPr>
              <a:t>Brown </a:t>
            </a:r>
            <a:r>
              <a:rPr lang="zh-TW" altLang="en-US" sz="1400" b="0" i="0">
                <a:solidFill>
                  <a:srgbClr val="333333"/>
                </a:solidFill>
                <a:effectLst/>
                <a:latin typeface="Microsoft JhengHei" panose="020B0604030504040204" pitchFamily="34" charset="-120"/>
                <a:ea typeface="Microsoft JhengHei" panose="020B0604030504040204" pitchFamily="34" charset="-120"/>
              </a:rPr>
              <a:t>補充說，</a:t>
            </a:r>
            <a:r>
              <a:rPr lang="en-US" altLang="zh-TW" sz="1400" b="0" i="0">
                <a:solidFill>
                  <a:srgbClr val="333333"/>
                </a:solidFill>
                <a:effectLst/>
                <a:latin typeface="Microsoft JhengHei" panose="020B0604030504040204" pitchFamily="34" charset="-120"/>
                <a:ea typeface="Microsoft JhengHei" panose="020B0604030504040204" pitchFamily="34" charset="-120"/>
              </a:rPr>
              <a:t>OpenAI </a:t>
            </a:r>
            <a:r>
              <a:rPr lang="zh-TW" altLang="en-US" sz="1400" b="0" i="0">
                <a:solidFill>
                  <a:srgbClr val="333333"/>
                </a:solidFill>
                <a:effectLst/>
                <a:latin typeface="Microsoft JhengHei" panose="020B0604030504040204" pitchFamily="34" charset="-120"/>
                <a:ea typeface="Microsoft JhengHei" panose="020B0604030504040204" pitchFamily="34" charset="-120"/>
              </a:rPr>
              <a:t>有可能透過使用吉卜力電影的數百萬幀畫面來訓練其模型，從而實現這種高度相似性。即使情況確實如此，部分法院仍在審理使用受著作權保護的作品訓練 </a:t>
            </a:r>
            <a:r>
              <a:rPr lang="en-US" altLang="zh-TW" sz="1400" b="0" i="0">
                <a:solidFill>
                  <a:srgbClr val="333333"/>
                </a:solidFill>
                <a:effectLst/>
                <a:latin typeface="Microsoft JhengHei" panose="020B0604030504040204" pitchFamily="34" charset="-120"/>
                <a:ea typeface="Microsoft JhengHei" panose="020B0604030504040204" pitchFamily="34" charset="-120"/>
              </a:rPr>
              <a:t>AI </a:t>
            </a:r>
            <a:r>
              <a:rPr lang="zh-TW" altLang="en-US" sz="1400" b="0" i="0">
                <a:solidFill>
                  <a:srgbClr val="333333"/>
                </a:solidFill>
                <a:effectLst/>
                <a:latin typeface="Microsoft JhengHei" panose="020B0604030504040204" pitchFamily="34" charset="-120"/>
                <a:ea typeface="Microsoft JhengHei" panose="020B0604030504040204" pitchFamily="34" charset="-120"/>
              </a:rPr>
              <a:t>模型，是否屬於合理使用範圍。</a:t>
            </a:r>
          </a:p>
          <a:p>
            <a:pPr marL="285750" indent="-285750" algn="l" fontAlgn="base">
              <a:buFont typeface="Arial" panose="020B0604020202020204" pitchFamily="34" charset="0"/>
              <a:buChar char="•"/>
            </a:pPr>
            <a:r>
              <a:rPr lang="en-US" altLang="zh-TW" sz="1400" b="0" i="0">
                <a:solidFill>
                  <a:srgbClr val="333333"/>
                </a:solidFill>
                <a:effectLst/>
                <a:latin typeface="Microsoft JhengHei" panose="020B0604030504040204" pitchFamily="34" charset="-120"/>
                <a:ea typeface="Microsoft JhengHei" panose="020B0604030504040204" pitchFamily="34" charset="-120"/>
              </a:rPr>
              <a:t>Brown </a:t>
            </a:r>
            <a:r>
              <a:rPr lang="zh-TW" altLang="en-US" sz="1400" b="0" i="0">
                <a:solidFill>
                  <a:srgbClr val="333333"/>
                </a:solidFill>
                <a:effectLst/>
                <a:latin typeface="Microsoft JhengHei" panose="020B0604030504040204" pitchFamily="34" charset="-120"/>
                <a:ea typeface="Microsoft JhengHei" panose="020B0604030504040204" pitchFamily="34" charset="-120"/>
              </a:rPr>
              <a:t>在接受採訪時表示：「我認為這提出了我們多年來一直在問自己的同一個問題：爬取網路並複製到這些資料庫中，是否會侵犯著作權？」</a:t>
            </a:r>
            <a:endParaRPr lang="en-US" altLang="zh-TW" sz="1400" b="0" i="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i="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i="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i="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i="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i="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i="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a:solidFill>
                <a:srgbClr val="333333"/>
              </a:solidFill>
              <a:effectLst/>
              <a:latin typeface="Microsoft JhengHei" panose="020B0604030504040204" pitchFamily="34" charset="-120"/>
              <a:ea typeface="Microsoft JhengHei" panose="020B0604030504040204" pitchFamily="34" charset="-120"/>
            </a:endParaRPr>
          </a:p>
          <a:p>
            <a:pPr marL="285750" indent="-285750" algn="l" fontAlgn="base">
              <a:buFont typeface="Arial" panose="020B0604020202020204" pitchFamily="34" charset="0"/>
              <a:buChar char="•"/>
            </a:pPr>
            <a:endParaRPr lang="en-US" altLang="zh-TW" sz="1400" b="0">
              <a:solidFill>
                <a:srgbClr val="333333"/>
              </a:solidFill>
              <a:effectLst/>
              <a:latin typeface="Microsoft JhengHei" panose="020B0604030504040204" pitchFamily="34" charset="-120"/>
              <a:ea typeface="Microsoft JhengHei" panose="020B0604030504040204" pitchFamily="34" charset="-120"/>
            </a:endParaRPr>
          </a:p>
          <a:p>
            <a:pPr marL="285750" indent="-285750" algn="l">
              <a:buFont typeface="Arial" panose="020B0604020202020204" pitchFamily="34" charset="0"/>
              <a:buChar char="•"/>
            </a:pPr>
            <a:r>
              <a:rPr lang="en-US" altLang="zh-TW" sz="1100" b="1" i="0">
                <a:solidFill>
                  <a:srgbClr val="000000"/>
                </a:solidFill>
                <a:effectLst/>
                <a:latin typeface="Roboto Flex"/>
              </a:rPr>
              <a:t>ChatGPT-4o</a:t>
            </a:r>
            <a:r>
              <a:rPr lang="zh-TW" altLang="en-US" sz="1100" b="1" i="0">
                <a:solidFill>
                  <a:srgbClr val="000000"/>
                </a:solidFill>
                <a:effectLst/>
                <a:latin typeface="Roboto Flex"/>
              </a:rPr>
              <a:t>生圖大進化！專屬</a:t>
            </a:r>
            <a:r>
              <a:rPr lang="en-US" altLang="zh-TW" sz="1100" b="1" i="0">
                <a:solidFill>
                  <a:srgbClr val="000000"/>
                </a:solidFill>
                <a:effectLst/>
                <a:latin typeface="Roboto Flex"/>
              </a:rPr>
              <a:t>LINE</a:t>
            </a:r>
            <a:r>
              <a:rPr lang="zh-TW" altLang="en-US" sz="1100" b="1" i="0">
                <a:solidFill>
                  <a:srgbClr val="000000"/>
                </a:solidFill>
                <a:effectLst/>
                <a:latin typeface="Roboto Flex"/>
              </a:rPr>
              <a:t>貼圖、風格漫畫怎麼生？</a:t>
            </a:r>
            <a:r>
              <a:rPr lang="en-US" altLang="zh-TW" sz="1100" b="1" i="0">
                <a:solidFill>
                  <a:srgbClr val="000000"/>
                </a:solidFill>
                <a:effectLst/>
                <a:latin typeface="Roboto Flex"/>
              </a:rPr>
              <a:t>4</a:t>
            </a:r>
            <a:r>
              <a:rPr lang="zh-TW" altLang="en-US" sz="1100" b="1" i="0">
                <a:solidFill>
                  <a:srgbClr val="000000"/>
                </a:solidFill>
                <a:effectLst/>
                <a:latin typeface="Roboto Flex"/>
              </a:rPr>
              <a:t>步驟教學一次看</a:t>
            </a:r>
          </a:p>
          <a:p>
            <a:pPr marL="285750" indent="-285750" algn="l" fontAlgn="base">
              <a:buFont typeface="Arial" panose="020B0604020202020204" pitchFamily="34" charset="0"/>
              <a:buChar char="•"/>
            </a:pPr>
            <a:r>
              <a:rPr lang="en-US" altLang="zh-TW" sz="1400" b="0" i="0">
                <a:solidFill>
                  <a:srgbClr val="333333"/>
                </a:solidFill>
                <a:effectLst/>
                <a:latin typeface="Microsoft JhengHei" panose="020B0604030504040204" pitchFamily="34" charset="-120"/>
                <a:ea typeface="Microsoft JhengHei" panose="020B0604030504040204" pitchFamily="34" charset="-120"/>
              </a:rPr>
              <a:t>https://www.bnext.com.tw/article/82742/gpt-4o-sticker</a:t>
            </a:r>
            <a:endParaRPr lang="zh-TW" altLang="en-US" sz="1400" b="0" i="0">
              <a:solidFill>
                <a:srgbClr val="333333"/>
              </a:solidFill>
              <a:effectLst/>
              <a:latin typeface="Microsoft JhengHei" panose="020B0604030504040204" pitchFamily="34" charset="-120"/>
              <a:ea typeface="Microsoft JhengHei" panose="020B0604030504040204" pitchFamily="34" charset="-120"/>
            </a:endParaRPr>
          </a:p>
          <a:p>
            <a:pPr marL="285750" indent="-285750">
              <a:buFont typeface="Arial" panose="020B0604020202020204" pitchFamily="34" charset="0"/>
              <a:buChar char="•"/>
            </a:pPr>
            <a:endParaRPr lang="zh-TW" altLang="en-US" sz="1400"/>
          </a:p>
        </p:txBody>
      </p:sp>
      <p:sp>
        <p:nvSpPr>
          <p:cNvPr id="5" name="文字方塊 4">
            <a:extLst>
              <a:ext uri="{FF2B5EF4-FFF2-40B4-BE49-F238E27FC236}">
                <a16:creationId xmlns:a16="http://schemas.microsoft.com/office/drawing/2014/main" id="{E4D0D235-B0D8-7448-D132-9B3F5EDF7127}"/>
              </a:ext>
            </a:extLst>
          </p:cNvPr>
          <p:cNvSpPr txBox="1"/>
          <p:nvPr/>
        </p:nvSpPr>
        <p:spPr>
          <a:xfrm>
            <a:off x="4464496" y="663041"/>
            <a:ext cx="4572000" cy="215444"/>
          </a:xfrm>
          <a:prstGeom prst="rect">
            <a:avLst/>
          </a:prstGeom>
          <a:noFill/>
        </p:spPr>
        <p:txBody>
          <a:bodyPr wrap="square">
            <a:spAutoFit/>
          </a:bodyPr>
          <a:lstStyle/>
          <a:p>
            <a:r>
              <a:rPr lang="en-US" altLang="zh-TW" sz="800"/>
              <a:t>https://www.techbang.com/posts/122215-ai-image-generator-detonates-social-media-ghibli-style-image</a:t>
            </a:r>
            <a:endParaRPr lang="zh-TW" altLang="en-US" sz="800"/>
          </a:p>
        </p:txBody>
      </p:sp>
      <p:pic>
        <p:nvPicPr>
          <p:cNvPr id="6" name="圖片 5">
            <a:extLst>
              <a:ext uri="{FF2B5EF4-FFF2-40B4-BE49-F238E27FC236}">
                <a16:creationId xmlns:a16="http://schemas.microsoft.com/office/drawing/2014/main" id="{9F4B3413-5087-0CE7-DFC4-AA9556643514}"/>
              </a:ext>
            </a:extLst>
          </p:cNvPr>
          <p:cNvPicPr>
            <a:picLocks noChangeAspect="1"/>
          </p:cNvPicPr>
          <p:nvPr/>
        </p:nvPicPr>
        <p:blipFill>
          <a:blip r:embed="rId3"/>
          <a:stretch>
            <a:fillRect/>
          </a:stretch>
        </p:blipFill>
        <p:spPr>
          <a:xfrm>
            <a:off x="827584" y="3501008"/>
            <a:ext cx="3203848" cy="2135899"/>
          </a:xfrm>
          <a:prstGeom prst="rect">
            <a:avLst/>
          </a:prstGeom>
        </p:spPr>
      </p:pic>
      <p:sp>
        <p:nvSpPr>
          <p:cNvPr id="8" name="文字方塊 7">
            <a:extLst>
              <a:ext uri="{FF2B5EF4-FFF2-40B4-BE49-F238E27FC236}">
                <a16:creationId xmlns:a16="http://schemas.microsoft.com/office/drawing/2014/main" id="{DAF2F749-0603-9B76-0B6D-EAE42A30A280}"/>
              </a:ext>
            </a:extLst>
          </p:cNvPr>
          <p:cNvSpPr txBox="1"/>
          <p:nvPr/>
        </p:nvSpPr>
        <p:spPr>
          <a:xfrm>
            <a:off x="4242491" y="3230129"/>
            <a:ext cx="4572000" cy="2677656"/>
          </a:xfrm>
          <a:prstGeom prst="rect">
            <a:avLst/>
          </a:prstGeom>
          <a:noFill/>
        </p:spPr>
        <p:txBody>
          <a:bodyPr wrap="square">
            <a:spAutoFit/>
          </a:bodyPr>
          <a:lstStyle/>
          <a:p>
            <a:r>
              <a:rPr lang="zh-TW" altLang="en-US" sz="1400" b="1">
                <a:solidFill>
                  <a:srgbClr val="C00000"/>
                </a:solidFill>
                <a:latin typeface="+mj-ea"/>
                <a:ea typeface="+mj-ea"/>
              </a:rPr>
              <a:t>存在版權柵欄？</a:t>
            </a:r>
            <a:r>
              <a:rPr lang="en-US" altLang="zh-TW" sz="1400" b="1">
                <a:solidFill>
                  <a:srgbClr val="C00000"/>
                </a:solidFill>
                <a:latin typeface="+mj-ea"/>
                <a:ea typeface="+mj-ea"/>
              </a:rPr>
              <a:t>OpenAI</a:t>
            </a:r>
            <a:r>
              <a:rPr lang="zh-TW" altLang="en-US" sz="1400" b="1">
                <a:solidFill>
                  <a:srgbClr val="C00000"/>
                </a:solidFill>
                <a:latin typeface="+mj-ea"/>
                <a:ea typeface="+mj-ea"/>
              </a:rPr>
              <a:t>：不能直接模仿在世藝術家</a:t>
            </a:r>
          </a:p>
          <a:p>
            <a:r>
              <a:rPr lang="zh-TW" altLang="en-US" sz="1400">
                <a:latin typeface="+mj-ea"/>
                <a:ea typeface="+mj-ea"/>
              </a:rPr>
              <a:t>儘管 </a:t>
            </a:r>
            <a:r>
              <a:rPr lang="en-US" altLang="zh-TW" sz="1400">
                <a:latin typeface="+mj-ea"/>
                <a:ea typeface="+mj-ea"/>
              </a:rPr>
              <a:t>GPT-4o </a:t>
            </a:r>
            <a:r>
              <a:rPr lang="zh-TW" altLang="en-US" sz="1400">
                <a:latin typeface="+mj-ea"/>
                <a:ea typeface="+mj-ea"/>
              </a:rPr>
              <a:t>在圖像生成方面取得了進步，但並非完美無缺。</a:t>
            </a:r>
            <a:r>
              <a:rPr lang="en-US" altLang="zh-TW" sz="1400">
                <a:latin typeface="+mj-ea"/>
                <a:ea typeface="+mj-ea"/>
              </a:rPr>
              <a:t>Goh </a:t>
            </a:r>
            <a:r>
              <a:rPr lang="zh-TW" altLang="en-US" sz="1400">
                <a:latin typeface="+mj-ea"/>
                <a:ea typeface="+mj-ea"/>
              </a:rPr>
              <a:t>坦承，在公司展示的一個範例中，用戶上傳一張有兩扇窗戶的客廳照片，要求 </a:t>
            </a:r>
            <a:r>
              <a:rPr lang="en-US" altLang="zh-TW" sz="1400">
                <a:latin typeface="+mj-ea"/>
                <a:ea typeface="+mj-ea"/>
              </a:rPr>
              <a:t>AI </a:t>
            </a:r>
            <a:r>
              <a:rPr lang="zh-TW" altLang="en-US" sz="1400">
                <a:latin typeface="+mj-ea"/>
                <a:ea typeface="+mj-ea"/>
              </a:rPr>
              <a:t>重新生成帶有新家具的圖像，但系統最終只呈現了一扇窗戶。</a:t>
            </a:r>
          </a:p>
          <a:p>
            <a:endParaRPr lang="zh-TW" altLang="en-US" sz="1400">
              <a:latin typeface="+mj-ea"/>
              <a:ea typeface="+mj-ea"/>
            </a:endParaRPr>
          </a:p>
          <a:p>
            <a:r>
              <a:rPr lang="zh-TW" altLang="en-US" sz="1400">
                <a:latin typeface="+mj-ea"/>
                <a:ea typeface="+mj-ea"/>
              </a:rPr>
              <a:t>至於潛在的版權問題？</a:t>
            </a:r>
            <a:r>
              <a:rPr lang="en-US" altLang="zh-TW" sz="1400">
                <a:latin typeface="+mj-ea"/>
                <a:ea typeface="+mj-ea"/>
              </a:rPr>
              <a:t>OpenAI </a:t>
            </a:r>
            <a:r>
              <a:rPr lang="zh-TW" altLang="en-US" sz="1400">
                <a:latin typeface="+mj-ea"/>
                <a:ea typeface="+mj-ea"/>
              </a:rPr>
              <a:t>表示，</a:t>
            </a:r>
            <a:r>
              <a:rPr lang="en-US" altLang="zh-TW" sz="1400">
                <a:latin typeface="+mj-ea"/>
                <a:ea typeface="+mj-ea"/>
              </a:rPr>
              <a:t>GPT-4o </a:t>
            </a:r>
            <a:r>
              <a:rPr lang="zh-TW" altLang="en-US" sz="1400">
                <a:latin typeface="+mj-ea"/>
                <a:ea typeface="+mj-ea"/>
              </a:rPr>
              <a:t>的訓練數據來自「公開可得的資料」以及與 </a:t>
            </a:r>
            <a:r>
              <a:rPr lang="en-US" altLang="zh-TW" sz="1400">
                <a:latin typeface="+mj-ea"/>
                <a:ea typeface="+mj-ea"/>
              </a:rPr>
              <a:t>Shutterstock (</a:t>
            </a:r>
            <a:r>
              <a:rPr lang="zh-TW" altLang="en-US" sz="1400">
                <a:latin typeface="+mj-ea"/>
                <a:ea typeface="+mj-ea"/>
              </a:rPr>
              <a:t>影像圖庫公司</a:t>
            </a:r>
            <a:r>
              <a:rPr lang="en-US" altLang="zh-TW" sz="1400">
                <a:latin typeface="+mj-ea"/>
                <a:ea typeface="+mj-ea"/>
              </a:rPr>
              <a:t>) </a:t>
            </a:r>
            <a:r>
              <a:rPr lang="zh-TW" altLang="en-US" sz="1400">
                <a:latin typeface="+mj-ea"/>
                <a:ea typeface="+mj-ea"/>
              </a:rPr>
              <a:t>等企業的合作夥伴關係所取得的專有數據。</a:t>
            </a:r>
            <a:r>
              <a:rPr lang="en-US" altLang="zh-TW" sz="1400">
                <a:latin typeface="+mj-ea"/>
                <a:ea typeface="+mj-ea"/>
              </a:rPr>
              <a:t>OpenAI </a:t>
            </a:r>
            <a:r>
              <a:rPr lang="zh-TW" altLang="en-US" sz="1400">
                <a:latin typeface="+mj-ea"/>
                <a:ea typeface="+mj-ea"/>
              </a:rPr>
              <a:t>的營運長 </a:t>
            </a:r>
            <a:r>
              <a:rPr lang="en-US" altLang="zh-TW" sz="1400">
                <a:latin typeface="+mj-ea"/>
                <a:ea typeface="+mj-ea"/>
              </a:rPr>
              <a:t>Brad Lightcap </a:t>
            </a:r>
            <a:r>
              <a:rPr lang="zh-TW" altLang="en-US" sz="1400">
                <a:latin typeface="+mj-ea"/>
                <a:ea typeface="+mj-ea"/>
              </a:rPr>
              <a:t>強調：「我們在輸出內容時尊重藝術家的權利，並設有政策防止生成直接模仿在世藝術家風格的作品。」</a:t>
            </a:r>
          </a:p>
        </p:txBody>
      </p:sp>
    </p:spTree>
    <p:extLst>
      <p:ext uri="{BB962C8B-B14F-4D97-AF65-F5344CB8AC3E}">
        <p14:creationId xmlns:p14="http://schemas.microsoft.com/office/powerpoint/2010/main" val="118107433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50CE50-1550-A32B-9A58-FF97A6C7EEE0}"/>
              </a:ext>
            </a:extLst>
          </p:cNvPr>
          <p:cNvSpPr>
            <a:spLocks noGrp="1"/>
          </p:cNvSpPr>
          <p:nvPr>
            <p:ph type="title"/>
          </p:nvPr>
        </p:nvSpPr>
        <p:spPr>
          <a:xfrm>
            <a:off x="170159" y="1"/>
            <a:ext cx="8722321" cy="548680"/>
          </a:xfrm>
        </p:spPr>
        <p:txBody>
          <a:bodyPr/>
          <a:lstStyle/>
          <a:p>
            <a:r>
              <a:rPr lang="zh-TW" altLang="zh-TW" sz="2800" b="0" i="0">
                <a:effectLst/>
                <a:ea typeface="Linux Libertine"/>
              </a:rPr>
              <a:t>Gemini </a:t>
            </a:r>
            <a:r>
              <a:rPr lang="en-US" altLang="zh-TW" sz="2800" b="0" i="0">
                <a:effectLst/>
                <a:ea typeface="Linux Libertine"/>
              </a:rPr>
              <a:t> </a:t>
            </a:r>
            <a:endParaRPr lang="zh-TW" altLang="en-US" sz="2800"/>
          </a:p>
        </p:txBody>
      </p:sp>
      <p:sp>
        <p:nvSpPr>
          <p:cNvPr id="3" name="內容版面配置區 2">
            <a:extLst>
              <a:ext uri="{FF2B5EF4-FFF2-40B4-BE49-F238E27FC236}">
                <a16:creationId xmlns:a16="http://schemas.microsoft.com/office/drawing/2014/main" id="{54EE21AF-9771-CC1D-FE40-EB420B6A88B2}"/>
              </a:ext>
            </a:extLst>
          </p:cNvPr>
          <p:cNvSpPr>
            <a:spLocks noGrp="1"/>
          </p:cNvSpPr>
          <p:nvPr>
            <p:ph idx="1"/>
          </p:nvPr>
        </p:nvSpPr>
        <p:spPr>
          <a:xfrm>
            <a:off x="107504" y="559529"/>
            <a:ext cx="8722321" cy="5904656"/>
          </a:xfrm>
        </p:spPr>
        <p:txBody>
          <a:bodyPr/>
          <a:lstStyle/>
          <a:p>
            <a:pPr marL="285750" indent="-285750">
              <a:buFont typeface="Arial" panose="020B0604020202020204" pitchFamily="34" charset="0"/>
              <a:buChar char="•"/>
            </a:pPr>
            <a:r>
              <a:rPr lang="en-US" altLang="zh-TW" sz="1800" b="1" i="0">
                <a:solidFill>
                  <a:srgbClr val="202122"/>
                </a:solidFill>
                <a:effectLst/>
                <a:latin typeface="Arial" panose="020B0604020202020204" pitchFamily="34" charset="0"/>
              </a:rPr>
              <a:t>Gemini</a:t>
            </a:r>
            <a:r>
              <a:rPr lang="zh-TW" altLang="en-US" sz="1800" b="0" i="0">
                <a:solidFill>
                  <a:srgbClr val="202122"/>
                </a:solidFill>
                <a:effectLst/>
                <a:latin typeface="Arial" panose="020B0604020202020204" pitchFamily="34" charset="0"/>
              </a:rPr>
              <a:t>（前稱：</a:t>
            </a:r>
            <a:r>
              <a:rPr lang="en-US" altLang="zh-TW" sz="1800" b="0" i="0">
                <a:solidFill>
                  <a:srgbClr val="202122"/>
                </a:solidFill>
                <a:effectLst/>
                <a:latin typeface="Arial" panose="020B0604020202020204" pitchFamily="34" charset="0"/>
              </a:rPr>
              <a:t>Bard</a:t>
            </a:r>
            <a:r>
              <a:rPr lang="zh-TW" altLang="en-US" sz="1800" b="0" i="0">
                <a:solidFill>
                  <a:srgbClr val="202122"/>
                </a:solidFill>
                <a:effectLst/>
                <a:latin typeface="Arial" panose="020B0604020202020204" pitchFamily="34" charset="0"/>
              </a:rPr>
              <a:t>）是由</a:t>
            </a:r>
            <a:r>
              <a:rPr lang="en-US" altLang="zh-TW" sz="1800" b="0" i="0" u="none" strike="noStrike">
                <a:effectLst/>
                <a:latin typeface="Arial" panose="020B0604020202020204" pitchFamily="34" charset="0"/>
                <a:hlinkClick r:id="rId3" tooltip="Google"/>
              </a:rPr>
              <a:t>Google</a:t>
            </a:r>
            <a:r>
              <a:rPr lang="zh-TW" altLang="en-US" sz="1800" b="0" i="0">
                <a:solidFill>
                  <a:srgbClr val="202122"/>
                </a:solidFill>
                <a:effectLst/>
                <a:latin typeface="Arial" panose="020B0604020202020204" pitchFamily="34" charset="0"/>
              </a:rPr>
              <a:t>開發的</a:t>
            </a:r>
            <a:r>
              <a:rPr lang="zh-TW" altLang="en-US" sz="1800" b="0" i="0" u="none" strike="noStrike">
                <a:effectLst/>
                <a:latin typeface="Arial" panose="020B0604020202020204" pitchFamily="34" charset="0"/>
                <a:hlinkClick r:id="rId4" tooltip="生成式人工智慧"/>
              </a:rPr>
              <a:t>生成式人工智慧</a:t>
            </a:r>
            <a:r>
              <a:rPr lang="zh-TW" altLang="en-US" sz="1800" b="0" i="0" u="none" strike="noStrike">
                <a:effectLst/>
                <a:latin typeface="Arial" panose="020B0604020202020204" pitchFamily="34" charset="0"/>
                <a:hlinkClick r:id="rId5" tooltip="聊天機器人"/>
              </a:rPr>
              <a:t>聊天機器人</a:t>
            </a:r>
            <a:r>
              <a:rPr lang="zh-TW" altLang="en-US" sz="1800" b="0" i="0">
                <a:solidFill>
                  <a:srgbClr val="202122"/>
                </a:solidFill>
                <a:effectLst/>
                <a:latin typeface="Arial" panose="020B0604020202020204" pitchFamily="34" charset="0"/>
              </a:rPr>
              <a:t>。它基於同名的</a:t>
            </a:r>
            <a:r>
              <a:rPr lang="en-US" altLang="zh-TW" sz="1800" b="0" i="0" u="none" strike="noStrike">
                <a:effectLst/>
                <a:latin typeface="Arial" panose="020B0604020202020204" pitchFamily="34" charset="0"/>
                <a:hlinkClick r:id="rId6" tooltip="Gemini (語言模型)"/>
              </a:rPr>
              <a:t>Gemini</a:t>
            </a:r>
            <a:r>
              <a:rPr lang="zh-TW" altLang="en-US" sz="1800" b="0" i="0">
                <a:solidFill>
                  <a:srgbClr val="202122"/>
                </a:solidFill>
                <a:effectLst/>
                <a:latin typeface="Arial" panose="020B0604020202020204" pitchFamily="34" charset="0"/>
              </a:rPr>
              <a:t>系列</a:t>
            </a:r>
            <a:r>
              <a:rPr lang="zh-TW" altLang="en-US" sz="1800" b="0" i="0" u="none" strike="noStrike">
                <a:effectLst/>
                <a:latin typeface="Arial" panose="020B0604020202020204" pitchFamily="34" charset="0"/>
                <a:hlinkClick r:id="rId7" tooltip="大型語言模型"/>
              </a:rPr>
              <a:t>大型語言模型</a:t>
            </a:r>
            <a:r>
              <a:rPr lang="zh-TW" altLang="en-US" sz="1800" b="0" i="0">
                <a:solidFill>
                  <a:srgbClr val="202122"/>
                </a:solidFill>
                <a:effectLst/>
                <a:latin typeface="Arial" panose="020B0604020202020204" pitchFamily="34" charset="0"/>
              </a:rPr>
              <a:t>。是應對</a:t>
            </a:r>
            <a:r>
              <a:rPr lang="en-US" altLang="zh-TW" sz="1800" b="0" i="0" u="none" strike="noStrike">
                <a:effectLst/>
                <a:latin typeface="Arial" panose="020B0604020202020204" pitchFamily="34" charset="0"/>
                <a:hlinkClick r:id="rId8" tooltip="OpenAI"/>
              </a:rPr>
              <a:t>OpenAI</a:t>
            </a:r>
            <a:r>
              <a:rPr lang="zh-TW" altLang="en-US" sz="1800" b="0" i="0">
                <a:solidFill>
                  <a:srgbClr val="202122"/>
                </a:solidFill>
                <a:effectLst/>
                <a:latin typeface="Arial" panose="020B0604020202020204" pitchFamily="34" charset="0"/>
              </a:rPr>
              <a:t>公司開發的</a:t>
            </a:r>
            <a:r>
              <a:rPr lang="en-US" altLang="zh-TW" sz="1800" b="0" i="0" u="none" strike="noStrike">
                <a:effectLst/>
                <a:latin typeface="Arial" panose="020B0604020202020204" pitchFamily="34" charset="0"/>
                <a:hlinkClick r:id="rId9" tooltip="ChatGPT"/>
              </a:rPr>
              <a:t>ChatGPT</a:t>
            </a:r>
            <a:r>
              <a:rPr lang="zh-TW" altLang="en-US" sz="1800" b="0" i="0">
                <a:solidFill>
                  <a:srgbClr val="202122"/>
                </a:solidFill>
                <a:effectLst/>
                <a:latin typeface="Arial" panose="020B0604020202020204" pitchFamily="34" charset="0"/>
              </a:rPr>
              <a:t>聊天機器人的崛起而開發的。</a:t>
            </a:r>
            <a:endParaRPr lang="en-US" altLang="zh-TW" sz="1800" b="0" i="0">
              <a:solidFill>
                <a:srgbClr val="202122"/>
              </a:solidFill>
              <a:effectLst/>
              <a:latin typeface="Arial" panose="020B0604020202020204" pitchFamily="34" charset="0"/>
            </a:endParaRPr>
          </a:p>
          <a:p>
            <a:pPr marL="285750" indent="-285750">
              <a:buFont typeface="Arial" panose="020B0604020202020204" pitchFamily="34" charset="0"/>
              <a:buChar char="•"/>
            </a:pPr>
            <a:r>
              <a:rPr lang="en-US" altLang="zh-TW" sz="1800" b="0" i="0">
                <a:solidFill>
                  <a:srgbClr val="202122"/>
                </a:solidFill>
                <a:effectLst/>
                <a:latin typeface="Arial" panose="020B0604020202020204" pitchFamily="34" charset="0"/>
              </a:rPr>
              <a:t>Gemini</a:t>
            </a:r>
            <a:r>
              <a:rPr lang="zh-TW" altLang="en-US" sz="1800" b="0" i="0">
                <a:solidFill>
                  <a:srgbClr val="202122"/>
                </a:solidFill>
                <a:effectLst/>
                <a:latin typeface="Arial" panose="020B0604020202020204" pitchFamily="34" charset="0"/>
              </a:rPr>
              <a:t>（舊稱：</a:t>
            </a:r>
            <a:r>
              <a:rPr lang="en-US" altLang="zh-TW" sz="1800" b="0" i="0">
                <a:solidFill>
                  <a:srgbClr val="202122"/>
                </a:solidFill>
                <a:effectLst/>
                <a:latin typeface="Arial" panose="020B0604020202020204" pitchFamily="34" charset="0"/>
              </a:rPr>
              <a:t>Bard</a:t>
            </a:r>
            <a:r>
              <a:rPr lang="zh-TW" altLang="en-US" sz="1800" b="0" i="0">
                <a:solidFill>
                  <a:srgbClr val="202122"/>
                </a:solidFill>
                <a:effectLst/>
                <a:latin typeface="Arial" panose="020B0604020202020204" pitchFamily="34" charset="0"/>
              </a:rPr>
              <a:t>）於</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2</a:t>
            </a:r>
            <a:r>
              <a:rPr lang="zh-TW" altLang="en-US" sz="1800" b="0" i="0">
                <a:solidFill>
                  <a:srgbClr val="202122"/>
                </a:solidFill>
                <a:effectLst/>
                <a:latin typeface="Arial" panose="020B0604020202020204" pitchFamily="34" charset="0"/>
              </a:rPr>
              <a:t>月</a:t>
            </a:r>
            <a:r>
              <a:rPr lang="en-US" altLang="zh-TW" sz="1800" b="0" i="0">
                <a:solidFill>
                  <a:srgbClr val="202122"/>
                </a:solidFill>
                <a:effectLst/>
                <a:latin typeface="Arial" panose="020B0604020202020204" pitchFamily="34" charset="0"/>
              </a:rPr>
              <a:t>6</a:t>
            </a:r>
            <a:r>
              <a:rPr lang="zh-TW" altLang="en-US" sz="1800" b="0" i="0">
                <a:solidFill>
                  <a:srgbClr val="202122"/>
                </a:solidFill>
                <a:effectLst/>
                <a:latin typeface="Arial" panose="020B0604020202020204" pitchFamily="34" charset="0"/>
              </a:rPr>
              <a:t>日發佈</a:t>
            </a:r>
            <a:r>
              <a:rPr lang="en-US" altLang="zh-TW" sz="1800" b="0" i="0" u="none" strike="noStrike" baseline="30000">
                <a:solidFill>
                  <a:srgbClr val="202122"/>
                </a:solidFill>
                <a:effectLst/>
                <a:latin typeface="Arial" panose="020B0604020202020204" pitchFamily="34" charset="0"/>
                <a:hlinkClick r:id="rId10"/>
              </a:rPr>
              <a:t>[2]</a:t>
            </a:r>
            <a:r>
              <a:rPr lang="zh-TW" altLang="en-US" sz="1800" b="0" i="0">
                <a:solidFill>
                  <a:srgbClr val="202122"/>
                </a:solidFill>
                <a:effectLst/>
                <a:latin typeface="Arial" panose="020B0604020202020204" pitchFamily="34" charset="0"/>
              </a:rPr>
              <a:t>，並於</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3</a:t>
            </a:r>
            <a:r>
              <a:rPr lang="zh-TW" altLang="en-US" sz="1800" b="0" i="0">
                <a:solidFill>
                  <a:srgbClr val="202122"/>
                </a:solidFill>
                <a:effectLst/>
                <a:latin typeface="Arial" panose="020B0604020202020204" pitchFamily="34" charset="0"/>
              </a:rPr>
              <a:t>月</a:t>
            </a:r>
            <a:r>
              <a:rPr lang="en-US" altLang="zh-TW" sz="1800" b="0" i="0">
                <a:solidFill>
                  <a:srgbClr val="202122"/>
                </a:solidFill>
                <a:effectLst/>
                <a:latin typeface="Arial" panose="020B0604020202020204" pitchFamily="34" charset="0"/>
              </a:rPr>
              <a:t>21</a:t>
            </a:r>
            <a:r>
              <a:rPr lang="zh-TW" altLang="en-US" sz="1800" b="0" i="0">
                <a:solidFill>
                  <a:srgbClr val="202122"/>
                </a:solidFill>
                <a:effectLst/>
                <a:latin typeface="Arial" panose="020B0604020202020204" pitchFamily="34" charset="0"/>
              </a:rPr>
              <a:t>日推出，首批開放美國、英國的用戶申請加入等待名單。</a:t>
            </a:r>
            <a:endParaRPr lang="en-US" altLang="zh-TW" sz="1800" b="0" i="0">
              <a:solidFill>
                <a:srgbClr val="202122"/>
              </a:solidFill>
              <a:effectLst/>
              <a:latin typeface="Arial" panose="020B0604020202020204" pitchFamily="34" charset="0"/>
            </a:endParaRPr>
          </a:p>
          <a:p>
            <a:pPr marL="285750" indent="-285750">
              <a:buFont typeface="Arial" panose="020B0604020202020204" pitchFamily="34" charset="0"/>
              <a:buChar char="•"/>
            </a:pPr>
            <a:r>
              <a:rPr lang="en-US" altLang="zh-TW" sz="1800" b="0" i="0">
                <a:solidFill>
                  <a:srgbClr val="202122"/>
                </a:solidFill>
                <a:effectLst/>
                <a:latin typeface="Arial" panose="020B0604020202020204" pitchFamily="34" charset="0"/>
              </a:rPr>
              <a:t>Bard</a:t>
            </a:r>
            <a:r>
              <a:rPr lang="zh-TW" altLang="en-US" sz="1800" b="0" i="0">
                <a:solidFill>
                  <a:srgbClr val="202122"/>
                </a:solidFill>
                <a:effectLst/>
                <a:latin typeface="Arial" panose="020B0604020202020204" pitchFamily="34" charset="0"/>
              </a:rPr>
              <a:t>的第一個版本是使用該公司在</a:t>
            </a:r>
            <a:r>
              <a:rPr lang="en-US" altLang="zh-TW" sz="1800" b="0" i="0">
                <a:solidFill>
                  <a:srgbClr val="202122"/>
                </a:solidFill>
                <a:effectLst/>
                <a:latin typeface="Arial" panose="020B0604020202020204" pitchFamily="34" charset="0"/>
              </a:rPr>
              <a:t>2021</a:t>
            </a:r>
            <a:r>
              <a:rPr lang="zh-TW" altLang="en-US" sz="1800" b="0" i="0">
                <a:solidFill>
                  <a:srgbClr val="202122"/>
                </a:solidFill>
                <a:effectLst/>
                <a:latin typeface="Arial" panose="020B0604020202020204" pitchFamily="34" charset="0"/>
              </a:rPr>
              <a:t>年發佈的</a:t>
            </a:r>
            <a:r>
              <a:rPr lang="en-US" altLang="zh-TW" sz="1800" b="0" i="0" u="none" strike="noStrike">
                <a:effectLst/>
                <a:latin typeface="Arial" panose="020B0604020202020204" pitchFamily="34" charset="0"/>
                <a:hlinkClick r:id="rId11" tooltip="LaMDA"/>
              </a:rPr>
              <a:t>LaMDA</a:t>
            </a:r>
            <a:r>
              <a:rPr lang="zh-TW" altLang="en-US" sz="1800" b="0" i="0">
                <a:solidFill>
                  <a:srgbClr val="202122"/>
                </a:solidFill>
                <a:effectLst/>
                <a:latin typeface="Arial" panose="020B0604020202020204" pitchFamily="34" charset="0"/>
              </a:rPr>
              <a:t>大型語言模型開發的。</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4</a:t>
            </a:r>
            <a:r>
              <a:rPr lang="zh-TW" altLang="en-US" sz="1800" b="0" i="0">
                <a:solidFill>
                  <a:srgbClr val="202122"/>
                </a:solidFill>
                <a:effectLst/>
                <a:latin typeface="Arial" panose="020B0604020202020204" pitchFamily="34" charset="0"/>
              </a:rPr>
              <a:t>月</a:t>
            </a:r>
            <a:r>
              <a:rPr lang="en-US" altLang="zh-TW" sz="1800" b="0" i="0">
                <a:solidFill>
                  <a:srgbClr val="202122"/>
                </a:solidFill>
                <a:effectLst/>
                <a:latin typeface="Arial" panose="020B0604020202020204" pitchFamily="34" charset="0"/>
              </a:rPr>
              <a:t>10</a:t>
            </a:r>
            <a:r>
              <a:rPr lang="zh-TW" altLang="en-US" sz="1800" b="0" i="0">
                <a:solidFill>
                  <a:srgbClr val="202122"/>
                </a:solidFill>
                <a:effectLst/>
                <a:latin typeface="Arial" panose="020B0604020202020204" pitchFamily="34" charset="0"/>
              </a:rPr>
              <a:t>日，改用更強大的</a:t>
            </a:r>
            <a:r>
              <a:rPr lang="en-US" altLang="zh-TW" sz="1800" b="0" i="0" u="none" strike="noStrike">
                <a:effectLst/>
                <a:latin typeface="Arial" panose="020B0604020202020204" pitchFamily="34" charset="0"/>
                <a:hlinkClick r:id="rId12" tooltip="PaLM（頁面不存在）"/>
              </a:rPr>
              <a:t>PaLM</a:t>
            </a:r>
            <a:r>
              <a:rPr lang="zh-TW" altLang="en-US" sz="1800" b="0" i="0">
                <a:solidFill>
                  <a:srgbClr val="202122"/>
                </a:solidFill>
                <a:effectLst/>
                <a:latin typeface="Arial" panose="020B0604020202020204" pitchFamily="34" charset="0"/>
              </a:rPr>
              <a:t>大型語言模型，以增強其運算能力並與</a:t>
            </a:r>
            <a:r>
              <a:rPr lang="en-US" altLang="zh-TW" sz="1800" b="0" i="0">
                <a:solidFill>
                  <a:srgbClr val="202122"/>
                </a:solidFill>
                <a:effectLst/>
                <a:latin typeface="Arial" panose="020B0604020202020204" pitchFamily="34" charset="0"/>
              </a:rPr>
              <a:t>ChatGPT</a:t>
            </a:r>
            <a:r>
              <a:rPr lang="zh-TW" altLang="en-US" sz="1800" b="0" i="0">
                <a:solidFill>
                  <a:srgbClr val="202122"/>
                </a:solidFill>
                <a:effectLst/>
                <a:latin typeface="Arial" panose="020B0604020202020204" pitchFamily="34" charset="0"/>
              </a:rPr>
              <a:t>競爭。</a:t>
            </a:r>
            <a:endParaRPr lang="en-US" altLang="zh-TW" sz="1800" b="0" i="0">
              <a:solidFill>
                <a:srgbClr val="202122"/>
              </a:solidFill>
              <a:effectLst/>
              <a:latin typeface="Arial" panose="020B0604020202020204" pitchFamily="34" charset="0"/>
            </a:endParaRPr>
          </a:p>
          <a:p>
            <a:pPr marL="742950" lvl="2" indent="-285750">
              <a:buFont typeface="Arial" panose="020B0604020202020204" pitchFamily="34" charset="0"/>
              <a:buChar char="•"/>
            </a:pPr>
            <a:r>
              <a:rPr lang="en-US" altLang="zh-TW" sz="1400" b="0" i="0">
                <a:solidFill>
                  <a:srgbClr val="202122"/>
                </a:solidFill>
                <a:effectLst/>
                <a:latin typeface="Arial" panose="020B0604020202020204" pitchFamily="34" charset="0"/>
              </a:rPr>
              <a:t>LaMDA</a:t>
            </a:r>
            <a:r>
              <a:rPr lang="zh-TW" altLang="en-US" sz="1400" b="0" i="0">
                <a:solidFill>
                  <a:srgbClr val="202122"/>
                </a:solidFill>
                <a:effectLst/>
                <a:latin typeface="Arial" panose="020B0604020202020204" pitchFamily="34" charset="0"/>
              </a:rPr>
              <a:t>使用一個僅具備解碼器的</a:t>
            </a:r>
            <a:r>
              <a:rPr lang="en-US" altLang="zh-TW" sz="1400" b="0" i="0">
                <a:solidFill>
                  <a:srgbClr val="202122"/>
                </a:solidFill>
                <a:effectLst/>
                <a:latin typeface="Arial" panose="020B0604020202020204" pitchFamily="34" charset="0"/>
              </a:rPr>
              <a:t>Transformer</a:t>
            </a:r>
            <a:r>
              <a:rPr lang="zh-TW" altLang="en-US" sz="1400" b="0" i="0">
                <a:solidFill>
                  <a:srgbClr val="202122"/>
                </a:solidFill>
                <a:effectLst/>
                <a:latin typeface="Arial" panose="020B0604020202020204" pitchFamily="34" charset="0"/>
              </a:rPr>
              <a:t>語言模型</a:t>
            </a:r>
            <a:r>
              <a:rPr lang="en-US" altLang="zh-TW" sz="1400" baseline="30000">
                <a:solidFill>
                  <a:srgbClr val="202122"/>
                </a:solidFill>
                <a:latin typeface="Arial" panose="020B0604020202020204" pitchFamily="34" charset="0"/>
              </a:rPr>
              <a:t>[</a:t>
            </a:r>
            <a:r>
              <a:rPr lang="zh-TW" altLang="en-US" sz="1400" b="0" i="0">
                <a:solidFill>
                  <a:srgbClr val="202122"/>
                </a:solidFill>
                <a:effectLst/>
                <a:latin typeface="Arial" panose="020B0604020202020204" pitchFamily="34" charset="0"/>
              </a:rPr>
              <a:t>，於內含</a:t>
            </a:r>
            <a:r>
              <a:rPr lang="en-US" altLang="zh-TW" sz="1400" b="0" i="0">
                <a:solidFill>
                  <a:srgbClr val="202122"/>
                </a:solidFill>
                <a:effectLst/>
                <a:latin typeface="Arial" panose="020B0604020202020204" pitchFamily="34" charset="0"/>
              </a:rPr>
              <a:t>1</a:t>
            </a:r>
            <a:r>
              <a:rPr lang="zh-TW" altLang="en-US" sz="1400" b="0" i="0">
                <a:solidFill>
                  <a:srgbClr val="202122"/>
                </a:solidFill>
                <a:effectLst/>
                <a:latin typeface="Arial" panose="020B0604020202020204" pitchFamily="34" charset="0"/>
              </a:rPr>
              <a:t>兆</a:t>
            </a:r>
            <a:r>
              <a:rPr lang="en-US" altLang="zh-TW" sz="1400" b="0" i="0">
                <a:solidFill>
                  <a:srgbClr val="202122"/>
                </a:solidFill>
                <a:effectLst/>
                <a:latin typeface="Arial" panose="020B0604020202020204" pitchFamily="34" charset="0"/>
              </a:rPr>
              <a:t>5600</a:t>
            </a:r>
            <a:r>
              <a:rPr lang="zh-TW" altLang="en-US" sz="1400" b="0" i="0">
                <a:solidFill>
                  <a:srgbClr val="202122"/>
                </a:solidFill>
                <a:effectLst/>
                <a:latin typeface="Arial" panose="020B0604020202020204" pitchFamily="34" charset="0"/>
              </a:rPr>
              <a:t>億文件和對話內容的</a:t>
            </a:r>
            <a:r>
              <a:rPr lang="zh-TW" altLang="en-US" sz="1400" b="0" i="0" u="none" strike="noStrike">
                <a:effectLst/>
                <a:latin typeface="Arial" panose="020B0604020202020204" pitchFamily="34" charset="0"/>
                <a:hlinkClick r:id="rId13" tooltip="語料庫"/>
              </a:rPr>
              <a:t>語料庫</a:t>
            </a:r>
            <a:r>
              <a:rPr lang="zh-TW" altLang="en-US" sz="1400" b="0" i="0">
                <a:solidFill>
                  <a:srgbClr val="202122"/>
                </a:solidFill>
                <a:effectLst/>
                <a:latin typeface="Arial" panose="020B0604020202020204" pitchFamily="34" charset="0"/>
              </a:rPr>
              <a:t>進行預備訓練。之後以手動註釋響應生成的微調數據訓練敏感度、趣味和安全性。</a:t>
            </a:r>
            <a:r>
              <a:rPr lang="en-US" altLang="zh-TW" sz="1400" baseline="30000">
                <a:solidFill>
                  <a:srgbClr val="202122"/>
                </a:solidFill>
                <a:latin typeface="Arial" panose="020B0604020202020204" pitchFamily="34" charset="0"/>
              </a:rPr>
              <a:t>[</a:t>
            </a:r>
            <a:r>
              <a:rPr lang="en-US" altLang="zh-TW" sz="1400" b="0" i="0">
                <a:solidFill>
                  <a:srgbClr val="202122"/>
                </a:solidFill>
                <a:effectLst/>
                <a:latin typeface="Arial" panose="020B0604020202020204" pitchFamily="34" charset="0"/>
              </a:rPr>
              <a:t>Google</a:t>
            </a:r>
            <a:r>
              <a:rPr lang="zh-TW" altLang="en-US" sz="1400" b="0" i="0">
                <a:solidFill>
                  <a:srgbClr val="202122"/>
                </a:solidFill>
                <a:effectLst/>
                <a:latin typeface="Arial" panose="020B0604020202020204" pitchFamily="34" charset="0"/>
              </a:rPr>
              <a:t>的測試表明，</a:t>
            </a:r>
            <a:r>
              <a:rPr lang="en-US" altLang="zh-TW" sz="1400" b="0" i="0">
                <a:solidFill>
                  <a:srgbClr val="202122"/>
                </a:solidFill>
                <a:effectLst/>
                <a:latin typeface="Arial" panose="020B0604020202020204" pitchFamily="34" charset="0"/>
              </a:rPr>
              <a:t>LaMDA</a:t>
            </a:r>
            <a:r>
              <a:rPr lang="zh-TW" altLang="en-US" sz="1400" b="0" i="0">
                <a:solidFill>
                  <a:srgbClr val="202122"/>
                </a:solidFill>
                <a:effectLst/>
                <a:latin typeface="Arial" panose="020B0604020202020204" pitchFamily="34" charset="0"/>
              </a:rPr>
              <a:t>在趣味性方面超過人類反應。另外，</a:t>
            </a:r>
            <a:r>
              <a:rPr lang="en-US" altLang="zh-TW" sz="1400" b="0" i="0">
                <a:solidFill>
                  <a:srgbClr val="202122"/>
                </a:solidFill>
                <a:effectLst/>
                <a:latin typeface="Arial" panose="020B0604020202020204" pitchFamily="34" charset="0"/>
              </a:rPr>
              <a:t>LaMDA</a:t>
            </a:r>
            <a:r>
              <a:rPr lang="zh-TW" altLang="en-US" sz="1400" b="0" i="0">
                <a:solidFill>
                  <a:srgbClr val="202122"/>
                </a:solidFill>
                <a:effectLst/>
                <a:latin typeface="Arial" panose="020B0604020202020204" pitchFamily="34" charset="0"/>
              </a:rPr>
              <a:t>的</a:t>
            </a:r>
            <a:r>
              <a:rPr lang="en-US" altLang="zh-TW" sz="1400" b="0" i="0">
                <a:solidFill>
                  <a:srgbClr val="202122"/>
                </a:solidFill>
                <a:effectLst/>
                <a:latin typeface="Arial" panose="020B0604020202020204" pitchFamily="34" charset="0"/>
              </a:rPr>
              <a:t>Transformer</a:t>
            </a:r>
            <a:r>
              <a:rPr lang="zh-TW" altLang="en-US" sz="1400" b="0" i="0">
                <a:solidFill>
                  <a:srgbClr val="202122"/>
                </a:solidFill>
                <a:effectLst/>
                <a:latin typeface="Arial" panose="020B0604020202020204" pitchFamily="34" charset="0"/>
              </a:rPr>
              <a:t>模型與一個外部的</a:t>
            </a:r>
            <a:r>
              <a:rPr lang="zh-TW" altLang="en-US" sz="1400" b="0" i="0" u="none" strike="noStrike">
                <a:effectLst/>
                <a:latin typeface="Arial" panose="020B0604020202020204" pitchFamily="34" charset="0"/>
                <a:hlinkClick r:id="rId14" tooltip="資訊檢索"/>
              </a:rPr>
              <a:t>資訊檢索</a:t>
            </a:r>
            <a:r>
              <a:rPr lang="zh-TW" altLang="en-US" sz="1400" b="0" i="0">
                <a:solidFill>
                  <a:srgbClr val="202122"/>
                </a:solidFill>
                <a:effectLst/>
                <a:latin typeface="Arial" panose="020B0604020202020204" pitchFamily="34" charset="0"/>
              </a:rPr>
              <a:t>系統配合，以提高資訊準確度。</a:t>
            </a:r>
            <a:endParaRPr lang="en-US" altLang="zh-TW" sz="1800" b="0" i="0">
              <a:solidFill>
                <a:srgbClr val="202122"/>
              </a:solidFill>
              <a:effectLst/>
              <a:latin typeface="Arial" panose="020B0604020202020204" pitchFamily="34" charset="0"/>
            </a:endParaRPr>
          </a:p>
          <a:p>
            <a:pPr marL="285750" indent="-285750">
              <a:buFont typeface="Arial" panose="020B0604020202020204" pitchFamily="34" charset="0"/>
              <a:buChar char="•"/>
            </a:pP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5</a:t>
            </a:r>
            <a:r>
              <a:rPr lang="zh-TW" altLang="en-US" sz="1800" b="0" i="0">
                <a:solidFill>
                  <a:srgbClr val="202122"/>
                </a:solidFill>
                <a:effectLst/>
                <a:latin typeface="Arial" panose="020B0604020202020204" pitchFamily="34" charset="0"/>
              </a:rPr>
              <a:t>月</a:t>
            </a:r>
            <a:r>
              <a:rPr lang="en-US" altLang="zh-TW" sz="1800" b="0" i="0">
                <a:solidFill>
                  <a:srgbClr val="202122"/>
                </a:solidFill>
                <a:effectLst/>
                <a:latin typeface="Arial" panose="020B0604020202020204" pitchFamily="34" charset="0"/>
              </a:rPr>
              <a:t>10</a:t>
            </a:r>
            <a:r>
              <a:rPr lang="zh-TW" altLang="en-US" sz="1800" b="0" i="0">
                <a:solidFill>
                  <a:srgbClr val="202122"/>
                </a:solidFill>
                <a:effectLst/>
                <a:latin typeface="Arial" panose="020B0604020202020204" pitchFamily="34" charset="0"/>
              </a:rPr>
              <a:t>日，</a:t>
            </a:r>
            <a:r>
              <a:rPr lang="en-US" altLang="zh-TW" sz="1800" b="0" i="0">
                <a:solidFill>
                  <a:srgbClr val="202122"/>
                </a:solidFill>
                <a:effectLst/>
                <a:latin typeface="Arial" panose="020B0604020202020204" pitchFamily="34" charset="0"/>
              </a:rPr>
              <a:t>PaLM</a:t>
            </a:r>
            <a:r>
              <a:rPr lang="zh-TW" altLang="en-US" sz="1800" b="0" i="0">
                <a:solidFill>
                  <a:srgbClr val="202122"/>
                </a:solidFill>
                <a:effectLst/>
                <a:latin typeface="Arial" panose="020B0604020202020204" pitchFamily="34" charset="0"/>
              </a:rPr>
              <a:t>被進一步更新為</a:t>
            </a:r>
            <a:r>
              <a:rPr lang="en-US" altLang="zh-TW" sz="1800" b="0" i="0">
                <a:solidFill>
                  <a:srgbClr val="202122"/>
                </a:solidFill>
                <a:effectLst/>
                <a:latin typeface="Arial" panose="020B0604020202020204" pitchFamily="34" charset="0"/>
              </a:rPr>
              <a:t>PaLM2</a:t>
            </a:r>
            <a:r>
              <a:rPr lang="zh-TW" altLang="en-US" sz="1800" b="0" i="0">
                <a:solidFill>
                  <a:srgbClr val="202122"/>
                </a:solidFill>
                <a:effectLst/>
                <a:latin typeface="Arial" panose="020B0604020202020204" pitchFamily="34" charset="0"/>
              </a:rPr>
              <a:t>，這次的更新實現了多語言翻譯與增強的邏輯推理能力</a:t>
            </a:r>
            <a:r>
              <a:rPr lang="en-US" altLang="zh-TW" sz="1800" b="0" i="0" u="none" strike="noStrike" baseline="30000">
                <a:solidFill>
                  <a:srgbClr val="202122"/>
                </a:solidFill>
                <a:effectLst/>
                <a:latin typeface="Arial" panose="020B0604020202020204" pitchFamily="34" charset="0"/>
                <a:hlinkClick r:id="rId15"/>
              </a:rPr>
              <a:t>[3]</a:t>
            </a:r>
            <a:r>
              <a:rPr lang="zh-TW" altLang="en-US" sz="1800" b="0" i="0">
                <a:solidFill>
                  <a:srgbClr val="202122"/>
                </a:solidFill>
                <a:effectLst/>
                <a:latin typeface="Arial" panose="020B0604020202020204" pitchFamily="34" charset="0"/>
              </a:rPr>
              <a:t>。</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5</a:t>
            </a:r>
            <a:r>
              <a:rPr lang="zh-TW" altLang="en-US" sz="1800" b="0" i="0">
                <a:solidFill>
                  <a:srgbClr val="202122"/>
                </a:solidFill>
                <a:effectLst/>
                <a:latin typeface="Arial" panose="020B0604020202020204" pitchFamily="34" charset="0"/>
              </a:rPr>
              <a:t>月</a:t>
            </a:r>
            <a:r>
              <a:rPr lang="en-US" altLang="zh-TW" sz="1800" b="0" i="0">
                <a:solidFill>
                  <a:srgbClr val="202122"/>
                </a:solidFill>
                <a:effectLst/>
                <a:latin typeface="Arial" panose="020B0604020202020204" pitchFamily="34" charset="0"/>
              </a:rPr>
              <a:t>10</a:t>
            </a:r>
            <a:r>
              <a:rPr lang="zh-TW" altLang="en-US" sz="1800" b="0" i="0">
                <a:solidFill>
                  <a:srgbClr val="202122"/>
                </a:solidFill>
                <a:effectLst/>
                <a:latin typeface="Arial" panose="020B0604020202020204" pitchFamily="34" charset="0"/>
              </a:rPr>
              <a:t>日舉行的</a:t>
            </a:r>
            <a:r>
              <a:rPr lang="en-US" altLang="zh-TW" sz="1800" b="0" i="0">
                <a:solidFill>
                  <a:srgbClr val="202122"/>
                </a:solidFill>
                <a:effectLst/>
                <a:latin typeface="Arial" panose="020B0604020202020204" pitchFamily="34" charset="0"/>
              </a:rPr>
              <a:t>Google</a:t>
            </a:r>
            <a:r>
              <a:rPr lang="zh-TW" altLang="en-US" sz="1800" b="0" i="0">
                <a:solidFill>
                  <a:srgbClr val="202122"/>
                </a:solidFill>
                <a:effectLst/>
                <a:latin typeface="Arial" panose="020B0604020202020204" pitchFamily="34" charset="0"/>
              </a:rPr>
              <a:t>開發者大會「</a:t>
            </a:r>
            <a:r>
              <a:rPr lang="en-US" altLang="zh-TW" sz="1800" b="0" i="0" u="none" strike="noStrike">
                <a:effectLst/>
                <a:latin typeface="Arial" panose="020B0604020202020204" pitchFamily="34" charset="0"/>
                <a:hlinkClick r:id="rId16" tooltip="Google I/O"/>
              </a:rPr>
              <a:t>Google I/O</a:t>
            </a:r>
            <a:r>
              <a:rPr lang="zh-TW" altLang="en-US" sz="1800" b="0" i="0">
                <a:solidFill>
                  <a:srgbClr val="202122"/>
                </a:solidFill>
                <a:effectLst/>
                <a:latin typeface="Arial" panose="020B0604020202020204" pitchFamily="34" charset="0"/>
              </a:rPr>
              <a:t> </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」上，宣佈增加對日語和韓語的支援，並取消等待名單，且在更多個國家可用</a:t>
            </a:r>
            <a:r>
              <a:rPr lang="en-US" altLang="zh-TW" sz="1800" b="0" i="0" u="none" strike="noStrike" baseline="30000">
                <a:solidFill>
                  <a:srgbClr val="202122"/>
                </a:solidFill>
                <a:effectLst/>
                <a:latin typeface="Arial" panose="020B0604020202020204" pitchFamily="34" charset="0"/>
                <a:hlinkClick r:id="rId17"/>
              </a:rPr>
              <a:t>[4]</a:t>
            </a:r>
            <a:r>
              <a:rPr lang="zh-TW" altLang="en-US" sz="1800" b="0" i="0">
                <a:solidFill>
                  <a:srgbClr val="202122"/>
                </a:solidFill>
                <a:effectLst/>
                <a:latin typeface="Arial" panose="020B0604020202020204" pitchFamily="34" charset="0"/>
              </a:rPr>
              <a:t>。</a:t>
            </a:r>
            <a:endParaRPr lang="en-US" altLang="zh-TW" sz="1800" b="0" i="0">
              <a:solidFill>
                <a:srgbClr val="202122"/>
              </a:solidFill>
              <a:effectLst/>
              <a:latin typeface="Arial" panose="020B0604020202020204" pitchFamily="34" charset="0"/>
            </a:endParaRPr>
          </a:p>
          <a:p>
            <a:pPr marL="285750" indent="-285750">
              <a:buFont typeface="Arial" panose="020B0604020202020204" pitchFamily="34" charset="0"/>
              <a:buChar char="•"/>
            </a:pP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7</a:t>
            </a:r>
            <a:r>
              <a:rPr lang="zh-TW" altLang="en-US" sz="1800" b="0" i="0">
                <a:solidFill>
                  <a:srgbClr val="202122"/>
                </a:solidFill>
                <a:effectLst/>
                <a:latin typeface="Arial" panose="020B0604020202020204" pitchFamily="34" charset="0"/>
              </a:rPr>
              <a:t>月</a:t>
            </a:r>
            <a:r>
              <a:rPr lang="en-US" altLang="zh-TW" sz="1800" b="0" i="0">
                <a:solidFill>
                  <a:srgbClr val="202122"/>
                </a:solidFill>
                <a:effectLst/>
                <a:latin typeface="Arial" panose="020B0604020202020204" pitchFamily="34" charset="0"/>
              </a:rPr>
              <a:t>13</a:t>
            </a:r>
            <a:r>
              <a:rPr lang="zh-TW" altLang="en-US" sz="1800" b="0" i="0">
                <a:solidFill>
                  <a:srgbClr val="202122"/>
                </a:solidFill>
                <a:effectLst/>
                <a:latin typeface="Arial" panose="020B0604020202020204" pitchFamily="34" charset="0"/>
              </a:rPr>
              <a:t>日，</a:t>
            </a:r>
            <a:r>
              <a:rPr lang="en-US" altLang="zh-TW" sz="1800" b="0" i="0">
                <a:solidFill>
                  <a:srgbClr val="202122"/>
                </a:solidFill>
                <a:effectLst/>
                <a:latin typeface="Arial" panose="020B0604020202020204" pitchFamily="34" charset="0"/>
              </a:rPr>
              <a:t>Bard</a:t>
            </a:r>
            <a:r>
              <a:rPr lang="zh-TW" altLang="en-US" sz="1800" b="0" i="0">
                <a:solidFill>
                  <a:srgbClr val="202122"/>
                </a:solidFill>
                <a:effectLst/>
                <a:latin typeface="Arial" panose="020B0604020202020204" pitchFamily="34" charset="0"/>
              </a:rPr>
              <a:t>開始支援中文。</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12</a:t>
            </a:r>
            <a:r>
              <a:rPr lang="zh-TW" altLang="en-US" sz="1800" b="0" i="0">
                <a:solidFill>
                  <a:srgbClr val="202122"/>
                </a:solidFill>
                <a:effectLst/>
                <a:latin typeface="Arial" panose="020B0604020202020204" pitchFamily="34" charset="0"/>
              </a:rPr>
              <a:t>月</a:t>
            </a:r>
            <a:r>
              <a:rPr lang="en-US" altLang="zh-TW" sz="1800" b="0" i="0">
                <a:solidFill>
                  <a:srgbClr val="202122"/>
                </a:solidFill>
                <a:effectLst/>
                <a:latin typeface="Arial" panose="020B0604020202020204" pitchFamily="34" charset="0"/>
              </a:rPr>
              <a:t>6</a:t>
            </a:r>
            <a:r>
              <a:rPr lang="zh-TW" altLang="en-US" sz="1800" b="0" i="0">
                <a:solidFill>
                  <a:srgbClr val="202122"/>
                </a:solidFill>
                <a:effectLst/>
                <a:latin typeface="Arial" panose="020B0604020202020204" pitchFamily="34" charset="0"/>
              </a:rPr>
              <a:t>日，</a:t>
            </a:r>
            <a:r>
              <a:rPr lang="en-US" altLang="zh-TW" sz="1800" b="0" i="0">
                <a:solidFill>
                  <a:srgbClr val="202122"/>
                </a:solidFill>
                <a:effectLst/>
                <a:latin typeface="Arial" panose="020B0604020202020204" pitchFamily="34" charset="0"/>
              </a:rPr>
              <a:t>Bard</a:t>
            </a:r>
            <a:r>
              <a:rPr lang="zh-TW" altLang="en-US" sz="1800" b="0" i="0">
                <a:solidFill>
                  <a:srgbClr val="202122"/>
                </a:solidFill>
                <a:effectLst/>
                <a:latin typeface="Arial" panose="020B0604020202020204" pitchFamily="34" charset="0"/>
              </a:rPr>
              <a:t>換用</a:t>
            </a:r>
            <a:r>
              <a:rPr lang="en-US" altLang="zh-TW" sz="1800" b="0" i="0">
                <a:solidFill>
                  <a:srgbClr val="202122"/>
                </a:solidFill>
                <a:effectLst/>
                <a:latin typeface="Arial" panose="020B0604020202020204" pitchFamily="34" charset="0"/>
              </a:rPr>
              <a:t>Gemini Pro</a:t>
            </a:r>
            <a:r>
              <a:rPr lang="zh-TW" altLang="en-US" sz="1800" b="0" i="0" u="none" strike="noStrike">
                <a:effectLst/>
                <a:latin typeface="Arial" panose="020B0604020202020204" pitchFamily="34" charset="0"/>
                <a:hlinkClick r:id="rId7" tooltip="大型語言模型"/>
              </a:rPr>
              <a:t>大型語言模型</a:t>
            </a:r>
            <a:r>
              <a:rPr lang="zh-TW" altLang="en-US" sz="1800" b="0" i="0">
                <a:solidFill>
                  <a:srgbClr val="202122"/>
                </a:solidFill>
                <a:effectLst/>
                <a:latin typeface="Arial" panose="020B0604020202020204" pitchFamily="34" charset="0"/>
              </a:rPr>
              <a:t>，獲得迄今為止對</a:t>
            </a:r>
            <a:r>
              <a:rPr lang="en-US" altLang="zh-TW" sz="1800" b="0" i="0">
                <a:solidFill>
                  <a:srgbClr val="202122"/>
                </a:solidFill>
                <a:effectLst/>
                <a:latin typeface="Arial" panose="020B0604020202020204" pitchFamily="34" charset="0"/>
              </a:rPr>
              <a:t>Bard</a:t>
            </a:r>
            <a:r>
              <a:rPr lang="zh-TW" altLang="en-US" sz="1800" b="0" i="0">
                <a:solidFill>
                  <a:srgbClr val="202122"/>
                </a:solidFill>
                <a:effectLst/>
                <a:latin typeface="Arial" panose="020B0604020202020204" pitchFamily="34" charset="0"/>
              </a:rPr>
              <a:t>最大的升級。</a:t>
            </a:r>
            <a:endParaRPr lang="en-US" altLang="zh-TW" sz="1800" b="0" i="0">
              <a:solidFill>
                <a:srgbClr val="202122"/>
              </a:solidFill>
              <a:effectLst/>
              <a:latin typeface="Arial" panose="020B0604020202020204" pitchFamily="34" charset="0"/>
            </a:endParaRPr>
          </a:p>
          <a:p>
            <a:pPr marL="285750" indent="-285750">
              <a:buFont typeface="Arial" panose="020B0604020202020204" pitchFamily="34" charset="0"/>
              <a:buChar char="•"/>
            </a:pPr>
            <a:r>
              <a:rPr lang="zh-TW" altLang="en-US" sz="1800" b="0" i="0">
                <a:solidFill>
                  <a:srgbClr val="202122"/>
                </a:solidFill>
                <a:effectLst/>
                <a:latin typeface="Arial" panose="020B0604020202020204" pitchFamily="34" charset="0"/>
              </a:rPr>
              <a:t>得益於</a:t>
            </a:r>
            <a:r>
              <a:rPr lang="en-US" altLang="zh-TW" sz="1800" b="0" i="0" u="none" strike="noStrike">
                <a:effectLst/>
                <a:latin typeface="Arial" panose="020B0604020202020204" pitchFamily="34" charset="0"/>
                <a:hlinkClick r:id="rId6" tooltip="Gemini (語言模型)"/>
              </a:rPr>
              <a:t>Gemini Pro</a:t>
            </a:r>
            <a:r>
              <a:rPr lang="zh-TW" altLang="en-US" sz="1800" b="0" i="0">
                <a:solidFill>
                  <a:srgbClr val="202122"/>
                </a:solidFill>
                <a:effectLst/>
                <a:latin typeface="Arial" panose="020B0604020202020204" pitchFamily="34" charset="0"/>
              </a:rPr>
              <a:t>模型，</a:t>
            </a:r>
            <a:r>
              <a:rPr lang="en-US" altLang="zh-TW" sz="1800" b="0" i="0">
                <a:solidFill>
                  <a:srgbClr val="202122"/>
                </a:solidFill>
                <a:effectLst/>
                <a:latin typeface="Arial" panose="020B0604020202020204" pitchFamily="34" charset="0"/>
              </a:rPr>
              <a:t>Bard</a:t>
            </a:r>
            <a:r>
              <a:rPr lang="zh-TW" altLang="en-US" sz="1800" b="0" i="0">
                <a:solidFill>
                  <a:srgbClr val="202122"/>
                </a:solidFill>
                <a:effectLst/>
                <a:latin typeface="Arial" panose="020B0604020202020204" pitchFamily="34" charset="0"/>
              </a:rPr>
              <a:t>在文本理解，總結、推理、編碼及規劃等方面獲得了一定程度的加強</a:t>
            </a:r>
            <a:r>
              <a:rPr lang="en-US" altLang="zh-TW" sz="1800" b="0" i="0" u="none" strike="noStrike" baseline="30000">
                <a:solidFill>
                  <a:srgbClr val="202122"/>
                </a:solidFill>
                <a:effectLst/>
                <a:latin typeface="Arial" panose="020B0604020202020204" pitchFamily="34" charset="0"/>
                <a:hlinkClick r:id="rId18"/>
              </a:rPr>
              <a:t>[5]</a:t>
            </a:r>
            <a:r>
              <a:rPr lang="zh-TW" altLang="en-US" sz="1800" b="0" i="0">
                <a:solidFill>
                  <a:srgbClr val="202122"/>
                </a:solidFill>
                <a:effectLst/>
                <a:latin typeface="Arial" panose="020B0604020202020204" pitchFamily="34" charset="0"/>
              </a:rPr>
              <a:t>。</a:t>
            </a:r>
            <a:endParaRPr lang="en-US" altLang="zh-TW" sz="1800" b="0" i="0">
              <a:solidFill>
                <a:srgbClr val="202122"/>
              </a:solidFill>
              <a:effectLst/>
              <a:latin typeface="Arial" panose="020B0604020202020204" pitchFamily="34" charset="0"/>
            </a:endParaRPr>
          </a:p>
          <a:p>
            <a:pPr marL="285750" indent="-285750">
              <a:buFont typeface="Arial" panose="020B0604020202020204" pitchFamily="34" charset="0"/>
              <a:buChar char="•"/>
            </a:pPr>
            <a:r>
              <a:rPr lang="en-US" altLang="zh-TW" sz="1800" b="0" i="0">
                <a:solidFill>
                  <a:srgbClr val="202122"/>
                </a:solidFill>
                <a:effectLst/>
                <a:latin typeface="Arial" panose="020B0604020202020204" pitchFamily="34" charset="0"/>
              </a:rPr>
              <a:t>2024</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2</a:t>
            </a:r>
            <a:r>
              <a:rPr lang="zh-TW" altLang="en-US" sz="1800" b="0" i="0">
                <a:solidFill>
                  <a:srgbClr val="202122"/>
                </a:solidFill>
                <a:effectLst/>
                <a:latin typeface="Arial" panose="020B0604020202020204" pitchFamily="34" charset="0"/>
              </a:rPr>
              <a:t>月</a:t>
            </a:r>
            <a:r>
              <a:rPr lang="en-US" altLang="zh-TW" sz="1800" b="0" i="0">
                <a:solidFill>
                  <a:srgbClr val="202122"/>
                </a:solidFill>
                <a:effectLst/>
                <a:latin typeface="Arial" panose="020B0604020202020204" pitchFamily="34" charset="0"/>
              </a:rPr>
              <a:t>8</a:t>
            </a:r>
            <a:r>
              <a:rPr lang="zh-TW" altLang="en-US" sz="1800" b="0" i="0">
                <a:solidFill>
                  <a:srgbClr val="202122"/>
                </a:solidFill>
                <a:effectLst/>
                <a:latin typeface="Arial" panose="020B0604020202020204" pitchFamily="34" charset="0"/>
              </a:rPr>
              <a:t>日，</a:t>
            </a:r>
            <a:r>
              <a:rPr lang="en-US" altLang="zh-TW" sz="1800" b="0" i="0">
                <a:solidFill>
                  <a:srgbClr val="202122"/>
                </a:solidFill>
                <a:effectLst/>
                <a:latin typeface="Arial" panose="020B0604020202020204" pitchFamily="34" charset="0"/>
              </a:rPr>
              <a:t>Bard</a:t>
            </a:r>
            <a:r>
              <a:rPr lang="zh-TW" altLang="en-US" sz="1800" b="0" i="0">
                <a:solidFill>
                  <a:srgbClr val="202122"/>
                </a:solidFill>
                <a:effectLst/>
                <a:latin typeface="Arial" panose="020B0604020202020204" pitchFamily="34" charset="0"/>
              </a:rPr>
              <a:t>更名為</a:t>
            </a:r>
            <a:r>
              <a:rPr lang="en-US" altLang="zh-TW" sz="1800" b="0" i="0">
                <a:solidFill>
                  <a:srgbClr val="202122"/>
                </a:solidFill>
                <a:effectLst/>
                <a:latin typeface="Arial" panose="020B0604020202020204" pitchFamily="34" charset="0"/>
              </a:rPr>
              <a:t>Gemini</a:t>
            </a:r>
            <a:r>
              <a:rPr lang="zh-TW" altLang="en-US" sz="1800" b="0" i="0">
                <a:solidFill>
                  <a:srgbClr val="202122"/>
                </a:solidFill>
                <a:effectLst/>
                <a:latin typeface="Arial" panose="020B0604020202020204" pitchFamily="34" charset="0"/>
              </a:rPr>
              <a:t>；並推出</a:t>
            </a:r>
            <a:r>
              <a:rPr lang="en-US" altLang="zh-TW" sz="1800" b="0" i="0">
                <a:solidFill>
                  <a:srgbClr val="202122"/>
                </a:solidFill>
                <a:effectLst/>
                <a:latin typeface="Arial" panose="020B0604020202020204" pitchFamily="34" charset="0"/>
              </a:rPr>
              <a:t>Gemini Advanced</a:t>
            </a:r>
            <a:r>
              <a:rPr lang="zh-TW" altLang="en-US" sz="1800" b="0" i="0">
                <a:solidFill>
                  <a:srgbClr val="202122"/>
                </a:solidFill>
                <a:effectLst/>
                <a:latin typeface="Arial" panose="020B0604020202020204" pitchFamily="34" charset="0"/>
              </a:rPr>
              <a:t>服務，讓用戶可以訪問</a:t>
            </a:r>
            <a:r>
              <a:rPr lang="en-US" altLang="zh-TW" sz="1800" b="0" i="0">
                <a:solidFill>
                  <a:srgbClr val="202122"/>
                </a:solidFill>
                <a:effectLst/>
                <a:latin typeface="Arial" panose="020B0604020202020204" pitchFamily="34" charset="0"/>
              </a:rPr>
              <a:t>Google</a:t>
            </a:r>
            <a:r>
              <a:rPr lang="zh-TW" altLang="en-US" sz="1800" b="0" i="0">
                <a:solidFill>
                  <a:srgbClr val="202122"/>
                </a:solidFill>
                <a:effectLst/>
                <a:latin typeface="Arial" panose="020B0604020202020204" pitchFamily="34" charset="0"/>
              </a:rPr>
              <a:t>目前最先進的大型語言模型</a:t>
            </a:r>
            <a:r>
              <a:rPr lang="en-US" altLang="zh-TW" sz="1800" b="0" i="0">
                <a:solidFill>
                  <a:srgbClr val="202122"/>
                </a:solidFill>
                <a:effectLst/>
                <a:latin typeface="Arial" panose="020B0604020202020204" pitchFamily="34" charset="0"/>
              </a:rPr>
              <a:t>Gemini Ultra 1.0</a:t>
            </a:r>
            <a:r>
              <a:rPr lang="en-US" altLang="zh-TW" sz="1800" b="0" i="0" u="none" strike="noStrike" baseline="30000">
                <a:solidFill>
                  <a:srgbClr val="202122"/>
                </a:solidFill>
                <a:effectLst/>
                <a:latin typeface="Arial" panose="020B0604020202020204" pitchFamily="34" charset="0"/>
                <a:hlinkClick r:id="rId19"/>
              </a:rPr>
              <a:t>[6]</a:t>
            </a:r>
            <a:r>
              <a:rPr lang="zh-TW" altLang="en-US" sz="1800" b="0" i="0">
                <a:solidFill>
                  <a:srgbClr val="202122"/>
                </a:solidFill>
                <a:effectLst/>
                <a:latin typeface="Arial" panose="020B0604020202020204" pitchFamily="34" charset="0"/>
              </a:rPr>
              <a:t>。</a:t>
            </a:r>
            <a:endParaRPr lang="zh-TW" altLang="en-US" sz="1800"/>
          </a:p>
        </p:txBody>
      </p:sp>
      <p:pic>
        <p:nvPicPr>
          <p:cNvPr id="4" name="圖片 3">
            <a:extLst>
              <a:ext uri="{FF2B5EF4-FFF2-40B4-BE49-F238E27FC236}">
                <a16:creationId xmlns:a16="http://schemas.microsoft.com/office/drawing/2014/main" id="{10F0186A-CDEC-730F-5AE1-1411BE0AC916}"/>
              </a:ext>
            </a:extLst>
          </p:cNvPr>
          <p:cNvPicPr>
            <a:picLocks noChangeAspect="1"/>
          </p:cNvPicPr>
          <p:nvPr/>
        </p:nvPicPr>
        <p:blipFill>
          <a:blip r:embed="rId20"/>
          <a:stretch>
            <a:fillRect/>
          </a:stretch>
        </p:blipFill>
        <p:spPr>
          <a:xfrm>
            <a:off x="3563888" y="79141"/>
            <a:ext cx="360040" cy="552989"/>
          </a:xfrm>
          <a:prstGeom prst="rect">
            <a:avLst/>
          </a:prstGeom>
        </p:spPr>
      </p:pic>
    </p:spTree>
    <p:extLst>
      <p:ext uri="{BB962C8B-B14F-4D97-AF65-F5344CB8AC3E}">
        <p14:creationId xmlns:p14="http://schemas.microsoft.com/office/powerpoint/2010/main" val="289926186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3DAF46-A21D-1044-F931-7E2900CD782E}"/>
              </a:ext>
            </a:extLst>
          </p:cNvPr>
          <p:cNvSpPr>
            <a:spLocks noGrp="1"/>
          </p:cNvSpPr>
          <p:nvPr>
            <p:ph type="title"/>
          </p:nvPr>
        </p:nvSpPr>
        <p:spPr>
          <a:xfrm>
            <a:off x="179388" y="116633"/>
            <a:ext cx="8785100" cy="504056"/>
          </a:xfrm>
        </p:spPr>
        <p:txBody>
          <a:bodyPr/>
          <a:lstStyle/>
          <a:p>
            <a:r>
              <a:rPr lang="zh-TW" altLang="zh-TW" sz="2800" b="0" i="0">
                <a:effectLst/>
                <a:ea typeface="Linux Libertine"/>
              </a:rPr>
              <a:t>Gemini </a:t>
            </a:r>
            <a:r>
              <a:rPr lang="en-US" altLang="zh-TW" sz="2800" b="0" i="0">
                <a:effectLst/>
                <a:ea typeface="Linux Libertine"/>
              </a:rPr>
              <a:t> </a:t>
            </a:r>
            <a:endParaRPr lang="zh-TW" altLang="en-US" sz="2800"/>
          </a:p>
        </p:txBody>
      </p:sp>
      <p:sp>
        <p:nvSpPr>
          <p:cNvPr id="3" name="內容版面配置區 2">
            <a:extLst>
              <a:ext uri="{FF2B5EF4-FFF2-40B4-BE49-F238E27FC236}">
                <a16:creationId xmlns:a16="http://schemas.microsoft.com/office/drawing/2014/main" id="{D88FE42E-DDA3-46EE-8991-8907E4E6D3BC}"/>
              </a:ext>
            </a:extLst>
          </p:cNvPr>
          <p:cNvSpPr>
            <a:spLocks noGrp="1"/>
          </p:cNvSpPr>
          <p:nvPr>
            <p:ph idx="1"/>
          </p:nvPr>
        </p:nvSpPr>
        <p:spPr>
          <a:xfrm>
            <a:off x="251520" y="764704"/>
            <a:ext cx="8785100" cy="6048672"/>
          </a:xfrm>
        </p:spPr>
        <p:txBody>
          <a:bodyPr/>
          <a:lstStyle/>
          <a:p>
            <a:pPr marL="342900" indent="-342900">
              <a:buFont typeface="Arial" panose="020B0604020202020204" pitchFamily="34" charset="0"/>
              <a:buChar char="•"/>
            </a:pPr>
            <a:r>
              <a:rPr lang="en-US" altLang="zh-TW" sz="1800" b="1" i="0">
                <a:solidFill>
                  <a:srgbClr val="202122"/>
                </a:solidFill>
                <a:effectLst/>
                <a:latin typeface="Arial" panose="020B0604020202020204" pitchFamily="34" charset="0"/>
              </a:rPr>
              <a:t>Gemini</a:t>
            </a:r>
            <a:r>
              <a:rPr lang="zh-TW" altLang="en-US" sz="1800" b="0" i="0">
                <a:solidFill>
                  <a:srgbClr val="202122"/>
                </a:solidFill>
                <a:effectLst/>
                <a:latin typeface="Arial" panose="020B0604020202020204" pitchFamily="34" charset="0"/>
              </a:rPr>
              <a:t>是一個</a:t>
            </a:r>
            <a:r>
              <a:rPr lang="zh-TW" altLang="en-US" sz="1800" b="0" i="0" u="none" strike="noStrike">
                <a:solidFill>
                  <a:srgbClr val="007A5E"/>
                </a:solidFill>
                <a:effectLst/>
                <a:latin typeface="Arial" panose="020B0604020202020204" pitchFamily="34" charset="0"/>
                <a:hlinkClick r:id="rId2"/>
              </a:rPr>
              <a:t>多模態</a:t>
            </a:r>
            <a:r>
              <a:rPr lang="zh-TW" altLang="en-US" sz="1800" b="0" i="0" u="none" strike="noStrike">
                <a:effectLst/>
                <a:latin typeface="Arial" panose="020B0604020202020204" pitchFamily="34" charset="0"/>
                <a:hlinkClick r:id="rId3" tooltip="大型語言模型"/>
              </a:rPr>
              <a:t>大型語言模型</a:t>
            </a:r>
            <a:r>
              <a:rPr lang="zh-TW" altLang="en-US" sz="1800" b="0" i="0">
                <a:solidFill>
                  <a:srgbClr val="202122"/>
                </a:solidFill>
                <a:effectLst/>
                <a:latin typeface="Arial" panose="020B0604020202020204" pitchFamily="34" charset="0"/>
              </a:rPr>
              <a:t>系列，由</a:t>
            </a:r>
            <a:r>
              <a:rPr lang="zh-TW" altLang="en-US" sz="1800" b="0" i="0" u="none" strike="noStrike">
                <a:effectLst/>
                <a:latin typeface="Arial" panose="020B0604020202020204" pitchFamily="34" charset="0"/>
                <a:hlinkClick r:id="rId4" tooltip="谷歌"/>
              </a:rPr>
              <a:t>谷歌</a:t>
            </a:r>
            <a:r>
              <a:rPr lang="en-US" altLang="zh-TW" sz="1800" b="0" i="0" u="none" strike="noStrike">
                <a:effectLst/>
                <a:latin typeface="Arial" panose="020B0604020202020204" pitchFamily="34" charset="0"/>
                <a:hlinkClick r:id="rId5" tooltip="DeepMind"/>
              </a:rPr>
              <a:t>DeepMind</a:t>
            </a:r>
            <a:r>
              <a:rPr lang="zh-TW" altLang="en-US" sz="1800" b="0" i="0">
                <a:solidFill>
                  <a:srgbClr val="202122"/>
                </a:solidFill>
                <a:effectLst/>
                <a:latin typeface="Arial" panose="020B0604020202020204" pitchFamily="34" charset="0"/>
              </a:rPr>
              <a:t>開發，是</a:t>
            </a:r>
            <a:r>
              <a:rPr lang="en-US" altLang="zh-TW" sz="1800" b="0" i="0" u="none" strike="noStrike">
                <a:effectLst/>
                <a:latin typeface="Arial" panose="020B0604020202020204" pitchFamily="34" charset="0"/>
                <a:hlinkClick r:id="rId6" tooltip="LaMDA"/>
              </a:rPr>
              <a:t>LaMDA</a:t>
            </a:r>
            <a:r>
              <a:rPr lang="zh-TW" altLang="en-US" sz="1800" b="0" i="0">
                <a:solidFill>
                  <a:srgbClr val="202122"/>
                </a:solidFill>
                <a:effectLst/>
                <a:latin typeface="Arial" panose="020B0604020202020204" pitchFamily="34" charset="0"/>
              </a:rPr>
              <a:t>的後繼，屬於</a:t>
            </a:r>
            <a:r>
              <a:rPr lang="en-US" altLang="zh-TW" sz="1800" b="0" i="0">
                <a:solidFill>
                  <a:srgbClr val="202122"/>
                </a:solidFill>
                <a:effectLst/>
                <a:latin typeface="Arial" panose="020B0604020202020204" pitchFamily="34" charset="0"/>
              </a:rPr>
              <a:t>PaLM2</a:t>
            </a:r>
            <a:r>
              <a:rPr lang="zh-TW" altLang="en-US" sz="1800" b="0" i="0">
                <a:solidFill>
                  <a:srgbClr val="202122"/>
                </a:solidFill>
                <a:effectLst/>
                <a:latin typeface="Arial" panose="020B0604020202020204" pitchFamily="34" charset="0"/>
              </a:rPr>
              <a:t>系列的新一代。</a:t>
            </a:r>
            <a:endParaRPr lang="en-US" altLang="zh-TW" sz="1800" b="0" i="0">
              <a:solidFill>
                <a:srgbClr val="202122"/>
              </a:solidFill>
              <a:effectLst/>
              <a:latin typeface="Arial" panose="020B0604020202020204" pitchFamily="34" charset="0"/>
            </a:endParaRPr>
          </a:p>
          <a:p>
            <a:pPr marL="342900" indent="-342900">
              <a:buFont typeface="Arial" panose="020B0604020202020204" pitchFamily="34" charset="0"/>
              <a:buChar char="•"/>
            </a:pPr>
            <a:r>
              <a:rPr lang="en-US" altLang="zh-TW" sz="1800">
                <a:solidFill>
                  <a:srgbClr val="202122"/>
                </a:solidFill>
                <a:latin typeface="Arial" panose="020B0604020202020204" pitchFamily="34" charset="0"/>
              </a:rPr>
              <a:t>LaMDA (</a:t>
            </a:r>
            <a:r>
              <a:rPr lang="zh-TW" altLang="en-US" sz="1800">
                <a:solidFill>
                  <a:srgbClr val="202122"/>
                </a:solidFill>
                <a:latin typeface="Arial" panose="020B0604020202020204" pitchFamily="34" charset="0"/>
              </a:rPr>
              <a:t>對話程式語言模型 ：</a:t>
            </a:r>
            <a:r>
              <a:rPr lang="en-US" altLang="zh-TW" sz="1800">
                <a:solidFill>
                  <a:srgbClr val="202122"/>
                </a:solidFill>
                <a:latin typeface="Arial" panose="020B0604020202020204" pitchFamily="34" charset="0"/>
              </a:rPr>
              <a:t>Language Model for Dialogue Applications</a:t>
            </a:r>
            <a:r>
              <a:rPr lang="zh-TW" altLang="en-US" sz="1800">
                <a:solidFill>
                  <a:srgbClr val="202122"/>
                </a:solidFill>
                <a:latin typeface="Arial" panose="020B0604020202020204" pitchFamily="34" charset="0"/>
              </a:rPr>
              <a:t>）是</a:t>
            </a:r>
            <a:r>
              <a:rPr lang="en-US" altLang="zh-TW" sz="1800">
                <a:solidFill>
                  <a:srgbClr val="202122"/>
                </a:solidFill>
                <a:latin typeface="Arial" panose="020B0604020202020204" pitchFamily="34" charset="0"/>
              </a:rPr>
              <a:t>Google</a:t>
            </a:r>
            <a:r>
              <a:rPr lang="zh-TW" altLang="en-US" sz="1800">
                <a:solidFill>
                  <a:srgbClr val="202122"/>
                </a:solidFill>
                <a:latin typeface="Arial" panose="020B0604020202020204" pitchFamily="34" charset="0"/>
              </a:rPr>
              <a:t>所開發的一系列對話神經語言模型。第一代模型於</a:t>
            </a:r>
            <a:r>
              <a:rPr lang="en-US" altLang="zh-TW" sz="1800">
                <a:solidFill>
                  <a:srgbClr val="202122"/>
                </a:solidFill>
                <a:latin typeface="Arial" panose="020B0604020202020204" pitchFamily="34" charset="0"/>
              </a:rPr>
              <a:t>2021</a:t>
            </a:r>
            <a:r>
              <a:rPr lang="zh-TW" altLang="en-US" sz="1800">
                <a:solidFill>
                  <a:srgbClr val="202122"/>
                </a:solidFill>
                <a:latin typeface="Arial" panose="020B0604020202020204" pitchFamily="34" charset="0"/>
              </a:rPr>
              <a:t>年的</a:t>
            </a:r>
            <a:r>
              <a:rPr lang="en-US" altLang="zh-TW" sz="1800">
                <a:solidFill>
                  <a:srgbClr val="202122"/>
                </a:solidFill>
                <a:latin typeface="Arial" panose="020B0604020202020204" pitchFamily="34" charset="0"/>
              </a:rPr>
              <a:t>Google I/O</a:t>
            </a:r>
            <a:r>
              <a:rPr lang="zh-TW" altLang="en-US" sz="1800">
                <a:solidFill>
                  <a:srgbClr val="202122"/>
                </a:solidFill>
                <a:latin typeface="Arial" panose="020B0604020202020204" pitchFamily="34" charset="0"/>
              </a:rPr>
              <a:t>年會發表，第二代模型則同樣發表於次年的</a:t>
            </a:r>
            <a:r>
              <a:rPr lang="en-US" altLang="zh-TW" sz="1800">
                <a:solidFill>
                  <a:srgbClr val="202122"/>
                </a:solidFill>
                <a:latin typeface="Arial" panose="020B0604020202020204" pitchFamily="34" charset="0"/>
              </a:rPr>
              <a:t>I/O</a:t>
            </a:r>
            <a:r>
              <a:rPr lang="zh-TW" altLang="en-US" sz="1800">
                <a:solidFill>
                  <a:srgbClr val="202122"/>
                </a:solidFill>
                <a:latin typeface="Arial" panose="020B0604020202020204" pitchFamily="34" charset="0"/>
              </a:rPr>
              <a:t>年會。</a:t>
            </a:r>
            <a:endParaRPr lang="en-US" altLang="zh-TW" sz="1800">
              <a:solidFill>
                <a:srgbClr val="202122"/>
              </a:solidFill>
              <a:latin typeface="Arial" panose="020B0604020202020204" pitchFamily="34" charset="0"/>
            </a:endParaRPr>
          </a:p>
          <a:p>
            <a:pPr marL="342900" indent="-342900">
              <a:buFont typeface="Arial" panose="020B0604020202020204" pitchFamily="34" charset="0"/>
              <a:buChar char="•"/>
            </a:pPr>
            <a:r>
              <a:rPr lang="en-US" altLang="zh-TW" sz="1800">
                <a:solidFill>
                  <a:srgbClr val="202122"/>
                </a:solidFill>
                <a:latin typeface="Arial" panose="020B0604020202020204" pitchFamily="34" charset="0"/>
              </a:rPr>
              <a:t>2022</a:t>
            </a:r>
            <a:r>
              <a:rPr lang="zh-TW" altLang="en-US" sz="1800">
                <a:solidFill>
                  <a:srgbClr val="202122"/>
                </a:solidFill>
                <a:latin typeface="Arial" panose="020B0604020202020204" pitchFamily="34" charset="0"/>
              </a:rPr>
              <a:t>年</a:t>
            </a:r>
            <a:r>
              <a:rPr lang="en-US" altLang="zh-TW" sz="1800">
                <a:solidFill>
                  <a:srgbClr val="202122"/>
                </a:solidFill>
                <a:latin typeface="Arial" panose="020B0604020202020204" pitchFamily="34" charset="0"/>
              </a:rPr>
              <a:t>6</a:t>
            </a:r>
            <a:r>
              <a:rPr lang="zh-TW" altLang="en-US" sz="1800">
                <a:solidFill>
                  <a:srgbClr val="202122"/>
                </a:solidFill>
                <a:latin typeface="Arial" panose="020B0604020202020204" pitchFamily="34" charset="0"/>
              </a:rPr>
              <a:t>月，</a:t>
            </a:r>
            <a:r>
              <a:rPr lang="en-US" altLang="zh-TW" sz="1800">
                <a:solidFill>
                  <a:srgbClr val="202122"/>
                </a:solidFill>
                <a:latin typeface="Arial" panose="020B0604020202020204" pitchFamily="34" charset="0"/>
              </a:rPr>
              <a:t>Google</a:t>
            </a:r>
            <a:r>
              <a:rPr lang="zh-TW" altLang="en-US" sz="1800">
                <a:solidFill>
                  <a:srgbClr val="202122"/>
                </a:solidFill>
                <a:latin typeface="Arial" panose="020B0604020202020204" pitchFamily="34" charset="0"/>
              </a:rPr>
              <a:t>工程師布雷克</a:t>
            </a:r>
            <a:r>
              <a:rPr lang="en-US" altLang="zh-TW" sz="1800">
                <a:solidFill>
                  <a:srgbClr val="202122"/>
                </a:solidFill>
                <a:latin typeface="Arial" panose="020B0604020202020204" pitchFamily="34" charset="0"/>
              </a:rPr>
              <a:t>·</a:t>
            </a:r>
            <a:r>
              <a:rPr lang="zh-TW" altLang="en-US" sz="1800">
                <a:solidFill>
                  <a:srgbClr val="202122"/>
                </a:solidFill>
                <a:latin typeface="Arial" panose="020B0604020202020204" pitchFamily="34" charset="0"/>
              </a:rPr>
              <a:t>雷蒙恩（</a:t>
            </a:r>
            <a:r>
              <a:rPr lang="en-US" altLang="zh-TW" sz="1800">
                <a:solidFill>
                  <a:srgbClr val="202122"/>
                </a:solidFill>
                <a:latin typeface="Arial" panose="020B0604020202020204" pitchFamily="34" charset="0"/>
              </a:rPr>
              <a:t>Blake Lemoine</a:t>
            </a:r>
            <a:r>
              <a:rPr lang="zh-TW" altLang="en-US" sz="1800">
                <a:solidFill>
                  <a:srgbClr val="202122"/>
                </a:solidFill>
                <a:latin typeface="Arial" panose="020B0604020202020204" pitchFamily="34" charset="0"/>
              </a:rPr>
              <a:t>）宣稱</a:t>
            </a:r>
            <a:r>
              <a:rPr lang="en-US" altLang="zh-TW" sz="1800">
                <a:solidFill>
                  <a:srgbClr val="202122"/>
                </a:solidFill>
                <a:latin typeface="Arial" panose="020B0604020202020204" pitchFamily="34" charset="0"/>
              </a:rPr>
              <a:t>LaMDA</a:t>
            </a:r>
            <a:r>
              <a:rPr lang="zh-TW" altLang="en-US" sz="1800">
                <a:solidFill>
                  <a:srgbClr val="202122"/>
                </a:solidFill>
                <a:latin typeface="Arial" panose="020B0604020202020204" pitchFamily="34" charset="0"/>
              </a:rPr>
              <a:t>已存在感知能力和自我意識，導致該模組獲得廣泛關注，科學界在很大程度上否定雷蒙恩的說法，並同時引發對圖靈測試（測試機器能否表現出與人類相當的智慧水準）效力的討論。</a:t>
            </a:r>
            <a:endParaRPr lang="en-US" altLang="zh-TW" sz="1800">
              <a:solidFill>
                <a:srgbClr val="202122"/>
              </a:solidFill>
              <a:latin typeface="Arial" panose="020B0604020202020204" pitchFamily="34" charset="0"/>
            </a:endParaRPr>
          </a:p>
          <a:p>
            <a:pPr marL="342900" indent="-342900">
              <a:buFont typeface="Arial" panose="020B0604020202020204" pitchFamily="34" charset="0"/>
              <a:buChar char="•"/>
            </a:pPr>
            <a:r>
              <a:rPr lang="en-US" altLang="zh-TW" sz="1800">
                <a:solidFill>
                  <a:srgbClr val="202122"/>
                </a:solidFill>
                <a:latin typeface="Arial" panose="020B0604020202020204" pitchFamily="34" charset="0"/>
              </a:rPr>
              <a:t>2023</a:t>
            </a:r>
            <a:r>
              <a:rPr lang="zh-TW" altLang="en-US" sz="1800">
                <a:solidFill>
                  <a:srgbClr val="202122"/>
                </a:solidFill>
                <a:latin typeface="Arial" panose="020B0604020202020204" pitchFamily="34" charset="0"/>
              </a:rPr>
              <a:t>年</a:t>
            </a:r>
            <a:r>
              <a:rPr lang="en-US" altLang="zh-TW" sz="1800">
                <a:solidFill>
                  <a:srgbClr val="202122"/>
                </a:solidFill>
                <a:latin typeface="Arial" panose="020B0604020202020204" pitchFamily="34" charset="0"/>
              </a:rPr>
              <a:t>2</a:t>
            </a:r>
            <a:r>
              <a:rPr lang="zh-TW" altLang="en-US" sz="1800">
                <a:solidFill>
                  <a:srgbClr val="202122"/>
                </a:solidFill>
                <a:latin typeface="Arial" panose="020B0604020202020204" pitchFamily="34" charset="0"/>
              </a:rPr>
              <a:t>月，</a:t>
            </a:r>
            <a:r>
              <a:rPr lang="en-US" altLang="zh-TW" sz="1800">
                <a:solidFill>
                  <a:srgbClr val="202122"/>
                </a:solidFill>
                <a:latin typeface="Arial" panose="020B0604020202020204" pitchFamily="34" charset="0"/>
              </a:rPr>
              <a:t>Google</a:t>
            </a:r>
            <a:r>
              <a:rPr lang="zh-TW" altLang="en-US" sz="1800">
                <a:solidFill>
                  <a:srgbClr val="202122"/>
                </a:solidFill>
                <a:latin typeface="Arial" panose="020B0604020202020204" pitchFamily="34" charset="0"/>
              </a:rPr>
              <a:t>發表基於</a:t>
            </a:r>
            <a:r>
              <a:rPr lang="en-US" altLang="zh-TW" sz="1800">
                <a:solidFill>
                  <a:srgbClr val="202122"/>
                </a:solidFill>
                <a:latin typeface="Arial" panose="020B0604020202020204" pitchFamily="34" charset="0"/>
              </a:rPr>
              <a:t>LaMDA</a:t>
            </a:r>
            <a:r>
              <a:rPr lang="zh-TW" altLang="en-US" sz="1800">
                <a:solidFill>
                  <a:srgbClr val="202122"/>
                </a:solidFill>
                <a:latin typeface="Arial" panose="020B0604020202020204" pitchFamily="34" charset="0"/>
              </a:rPr>
              <a:t>架構的對話式人工智慧聊天機器人</a:t>
            </a:r>
            <a:r>
              <a:rPr lang="en-US" altLang="zh-TW" sz="1800">
                <a:solidFill>
                  <a:srgbClr val="202122"/>
                </a:solidFill>
                <a:latin typeface="Arial" panose="020B0604020202020204" pitchFamily="34" charset="0"/>
              </a:rPr>
              <a:t>Bard</a:t>
            </a:r>
            <a:r>
              <a:rPr lang="zh-TW" altLang="en-US" sz="1800">
                <a:solidFill>
                  <a:srgbClr val="202122"/>
                </a:solidFill>
                <a:latin typeface="Arial" panose="020B0604020202020204" pitchFamily="34" charset="0"/>
              </a:rPr>
              <a:t>，以因應</a:t>
            </a:r>
            <a:r>
              <a:rPr lang="en-US" altLang="zh-TW" sz="1800">
                <a:solidFill>
                  <a:srgbClr val="202122"/>
                </a:solidFill>
                <a:latin typeface="Arial" panose="020B0604020202020204" pitchFamily="34" charset="0"/>
              </a:rPr>
              <a:t>OpenAI</a:t>
            </a:r>
            <a:r>
              <a:rPr lang="zh-TW" altLang="en-US" sz="1800">
                <a:solidFill>
                  <a:srgbClr val="202122"/>
                </a:solidFill>
                <a:latin typeface="Arial" panose="020B0604020202020204" pitchFamily="34" charset="0"/>
              </a:rPr>
              <a:t>開發的</a:t>
            </a:r>
            <a:r>
              <a:rPr lang="en-US" altLang="zh-TW" sz="1800">
                <a:solidFill>
                  <a:srgbClr val="202122"/>
                </a:solidFill>
                <a:latin typeface="Arial" panose="020B0604020202020204" pitchFamily="34" charset="0"/>
              </a:rPr>
              <a:t>ChatGPT</a:t>
            </a:r>
            <a:r>
              <a:rPr lang="zh-TW" altLang="en-US" sz="1800">
                <a:solidFill>
                  <a:srgbClr val="202122"/>
                </a:solidFill>
                <a:latin typeface="Arial" panose="020B0604020202020204" pitchFamily="34" charset="0"/>
              </a:rPr>
              <a:t>。</a:t>
            </a:r>
            <a:r>
              <a:rPr lang="zh-TW" altLang="en-US" sz="1800" b="0" i="0">
                <a:solidFill>
                  <a:srgbClr val="202122"/>
                </a:solidFill>
                <a:effectLst/>
                <a:latin typeface="Arial" panose="020B0604020202020204" pitchFamily="34" charset="0"/>
              </a:rPr>
              <a:t>被定位為與</a:t>
            </a:r>
            <a:r>
              <a:rPr lang="en-US" altLang="zh-TW" sz="1800" b="0" i="0" u="none" strike="noStrike">
                <a:effectLst/>
                <a:latin typeface="Arial" panose="020B0604020202020204" pitchFamily="34" charset="0"/>
                <a:hlinkClick r:id="rId7" tooltip="OpenAI"/>
              </a:rPr>
              <a:t>OpenAI</a:t>
            </a:r>
            <a:r>
              <a:rPr lang="zh-TW" altLang="en-US" sz="1800" b="0" i="0">
                <a:solidFill>
                  <a:srgbClr val="202122"/>
                </a:solidFill>
                <a:effectLst/>
                <a:latin typeface="Arial" panose="020B0604020202020204" pitchFamily="34" charset="0"/>
              </a:rPr>
              <a:t>的</a:t>
            </a:r>
            <a:r>
              <a:rPr lang="en-US" altLang="zh-TW" sz="1800" b="0" i="0" u="none" strike="noStrike">
                <a:effectLst/>
                <a:latin typeface="Arial" panose="020B0604020202020204" pitchFamily="34" charset="0"/>
                <a:hlinkClick r:id="rId8" tooltip="GPT-4"/>
              </a:rPr>
              <a:t>GPT-4</a:t>
            </a:r>
            <a:r>
              <a:rPr lang="zh-TW" altLang="en-US" sz="1800" b="0" i="0">
                <a:solidFill>
                  <a:srgbClr val="202122"/>
                </a:solidFill>
                <a:effectLst/>
                <a:latin typeface="Arial" panose="020B0604020202020204" pitchFamily="34" charset="0"/>
              </a:rPr>
              <a:t>抗衡的產品系列。</a:t>
            </a:r>
            <a:endParaRPr lang="en-US" altLang="zh-TW" sz="1800">
              <a:solidFill>
                <a:srgbClr val="202122"/>
              </a:solidFill>
              <a:latin typeface="Arial" panose="020B0604020202020204" pitchFamily="34" charset="0"/>
            </a:endParaRPr>
          </a:p>
          <a:p>
            <a:pPr marL="342900" indent="-342900">
              <a:buFont typeface="Arial" panose="020B0604020202020204" pitchFamily="34" charset="0"/>
              <a:buChar char="•"/>
            </a:pPr>
            <a:r>
              <a:rPr lang="en-US" altLang="zh-TW" sz="1800" b="0" i="0">
                <a:solidFill>
                  <a:srgbClr val="202122"/>
                </a:solidFill>
                <a:effectLst/>
                <a:latin typeface="Arial" panose="020B0604020202020204" pitchFamily="34" charset="0"/>
              </a:rPr>
              <a:t>Gemini</a:t>
            </a:r>
            <a:r>
              <a:rPr lang="zh-TW" altLang="en-US" sz="1800" b="0" i="0">
                <a:solidFill>
                  <a:srgbClr val="202122"/>
                </a:solidFill>
                <a:effectLst/>
                <a:latin typeface="Arial" panose="020B0604020202020204" pitchFamily="34" charset="0"/>
              </a:rPr>
              <a:t>包含</a:t>
            </a:r>
            <a:r>
              <a:rPr lang="en-US" altLang="zh-TW" sz="1800" b="0" i="0">
                <a:solidFill>
                  <a:srgbClr val="202122"/>
                </a:solidFill>
                <a:effectLst/>
                <a:latin typeface="Arial" panose="020B0604020202020204" pitchFamily="34" charset="0"/>
              </a:rPr>
              <a:t>Gemini Ultra</a:t>
            </a:r>
            <a:r>
              <a:rPr lang="zh-TW" altLang="en-US" sz="1800" b="0" i="0">
                <a:solidFill>
                  <a:srgbClr val="202122"/>
                </a:solidFill>
                <a:effectLst/>
                <a:latin typeface="Arial" panose="020B0604020202020204" pitchFamily="34" charset="0"/>
              </a:rPr>
              <a:t>、</a:t>
            </a:r>
            <a:r>
              <a:rPr lang="en-US" altLang="zh-TW" sz="1800" b="0" i="0">
                <a:solidFill>
                  <a:srgbClr val="202122"/>
                </a:solidFill>
                <a:effectLst/>
                <a:latin typeface="Arial" panose="020B0604020202020204" pitchFamily="34" charset="0"/>
              </a:rPr>
              <a:t>Gemini Pro</a:t>
            </a:r>
            <a:r>
              <a:rPr lang="zh-TW" altLang="en-US" sz="1800" b="0" i="0">
                <a:solidFill>
                  <a:srgbClr val="202122"/>
                </a:solidFill>
                <a:effectLst/>
                <a:latin typeface="Arial" panose="020B0604020202020204" pitchFamily="34" charset="0"/>
              </a:rPr>
              <a:t>和</a:t>
            </a:r>
            <a:r>
              <a:rPr lang="en-US" altLang="zh-TW" sz="1800" b="0" i="0">
                <a:solidFill>
                  <a:srgbClr val="202122"/>
                </a:solidFill>
                <a:effectLst/>
                <a:latin typeface="Arial" panose="020B0604020202020204" pitchFamily="34" charset="0"/>
              </a:rPr>
              <a:t>Gemini Nano</a:t>
            </a:r>
            <a:r>
              <a:rPr lang="zh-TW" altLang="en-US" sz="1800" b="0" i="0">
                <a:solidFill>
                  <a:srgbClr val="202122"/>
                </a:solidFill>
                <a:effectLst/>
                <a:latin typeface="Arial" panose="020B0604020202020204" pitchFamily="34" charset="0"/>
              </a:rPr>
              <a:t>，於</a:t>
            </a:r>
            <a:r>
              <a:rPr lang="en-US" altLang="zh-TW" sz="1800" b="0" i="0">
                <a:solidFill>
                  <a:srgbClr val="202122"/>
                </a:solidFill>
                <a:effectLst/>
                <a:latin typeface="Arial" panose="020B0604020202020204" pitchFamily="34" charset="0"/>
              </a:rPr>
              <a:t>2023</a:t>
            </a:r>
            <a:r>
              <a:rPr lang="zh-TW" altLang="en-US" sz="1800" b="0" i="0">
                <a:solidFill>
                  <a:srgbClr val="202122"/>
                </a:solidFill>
                <a:effectLst/>
                <a:latin typeface="Arial" panose="020B0604020202020204" pitchFamily="34" charset="0"/>
              </a:rPr>
              <a:t>年</a:t>
            </a:r>
            <a:r>
              <a:rPr lang="en-US" altLang="zh-TW" sz="1800" b="0" i="0">
                <a:solidFill>
                  <a:srgbClr val="202122"/>
                </a:solidFill>
                <a:effectLst/>
                <a:latin typeface="Arial" panose="020B0604020202020204" pitchFamily="34" charset="0"/>
              </a:rPr>
              <a:t>12</a:t>
            </a:r>
            <a:r>
              <a:rPr lang="zh-TW" altLang="en-US" sz="1800" b="0" i="0">
                <a:solidFill>
                  <a:srgbClr val="202122"/>
                </a:solidFill>
                <a:effectLst/>
                <a:latin typeface="Arial" panose="020B0604020202020204" pitchFamily="34" charset="0"/>
              </a:rPr>
              <a:t>月</a:t>
            </a:r>
            <a:r>
              <a:rPr lang="en-US" altLang="zh-TW" sz="1800" b="0" i="0">
                <a:solidFill>
                  <a:srgbClr val="202122"/>
                </a:solidFill>
                <a:effectLst/>
                <a:latin typeface="Arial" panose="020B0604020202020204" pitchFamily="34" charset="0"/>
              </a:rPr>
              <a:t>6</a:t>
            </a:r>
            <a:r>
              <a:rPr lang="zh-TW" altLang="en-US" sz="1800" b="0" i="0">
                <a:solidFill>
                  <a:srgbClr val="202122"/>
                </a:solidFill>
                <a:effectLst/>
                <a:latin typeface="Arial" panose="020B0604020202020204" pitchFamily="34" charset="0"/>
              </a:rPr>
              <a:t>日面世，</a:t>
            </a:r>
            <a:r>
              <a:rPr lang="zh-TW" altLang="en-US" sz="1800"/>
              <a:t>谷歌在一次虛擬記者招待會上宣布推出了「</a:t>
            </a:r>
            <a:r>
              <a:rPr lang="en-US" altLang="zh-TW" sz="1800"/>
              <a:t>Gemini 1.0</a:t>
            </a:r>
            <a:r>
              <a:rPr lang="zh-TW" altLang="en-US" sz="1800"/>
              <a:t>」。</a:t>
            </a:r>
            <a:endParaRPr lang="en-US" altLang="zh-TW" sz="1800"/>
          </a:p>
          <a:p>
            <a:r>
              <a:rPr lang="zh-TW" altLang="en-US" sz="1800"/>
              <a:t>它由三個模型組成</a:t>
            </a:r>
            <a:r>
              <a:rPr lang="en-US" altLang="zh-TW" sz="1800"/>
              <a:t>:</a:t>
            </a:r>
          </a:p>
          <a:p>
            <a:pPr marL="800100" lvl="2" indent="-342900">
              <a:buFont typeface="Arial" panose="020B0604020202020204" pitchFamily="34" charset="0"/>
              <a:buChar char="•"/>
            </a:pPr>
            <a:r>
              <a:rPr lang="en-US" altLang="zh-TW" sz="1800"/>
              <a:t>Gemini Ultra—</a:t>
            </a:r>
            <a:r>
              <a:rPr lang="zh-TW" altLang="en-US" sz="1800"/>
              <a:t>用於「高度複雜的任務」</a:t>
            </a:r>
            <a:endParaRPr lang="en-US" altLang="zh-TW" sz="1800"/>
          </a:p>
          <a:p>
            <a:pPr marL="800100" lvl="2" indent="-342900">
              <a:buFont typeface="Arial" panose="020B0604020202020204" pitchFamily="34" charset="0"/>
              <a:buChar char="•"/>
            </a:pPr>
            <a:r>
              <a:rPr lang="en-US" altLang="zh-TW" sz="1800"/>
              <a:t>Gemini Pro—</a:t>
            </a:r>
            <a:r>
              <a:rPr lang="zh-TW" altLang="en-US" sz="1800"/>
              <a:t>用於「廣泛的任務」</a:t>
            </a:r>
            <a:endParaRPr lang="en-US" altLang="zh-TW" sz="1800"/>
          </a:p>
          <a:p>
            <a:pPr marL="800100" lvl="2" indent="-342900">
              <a:buFont typeface="Arial" panose="020B0604020202020204" pitchFamily="34" charset="0"/>
              <a:buChar char="•"/>
            </a:pPr>
            <a:r>
              <a:rPr lang="en-US" altLang="zh-TW" sz="1800"/>
              <a:t>Gemini Nano—</a:t>
            </a:r>
            <a:r>
              <a:rPr lang="zh-TW" altLang="en-US" sz="1800"/>
              <a:t>用於「終端上設備的任務」</a:t>
            </a:r>
            <a:endParaRPr lang="en-US" altLang="zh-TW" sz="1800"/>
          </a:p>
          <a:p>
            <a:pPr marL="342900" indent="-342900">
              <a:buFont typeface="Arial" panose="020B0604020202020204" pitchFamily="34" charset="0"/>
              <a:buChar char="•"/>
            </a:pPr>
            <a:endParaRPr lang="en-US" altLang="zh-TW" sz="1800"/>
          </a:p>
          <a:p>
            <a:pPr marL="342900" indent="-342900">
              <a:buFont typeface="Arial" panose="020B0604020202020204" pitchFamily="34" charset="0"/>
              <a:buChar char="•"/>
            </a:pPr>
            <a:r>
              <a:rPr lang="en-US" altLang="zh-TW" sz="1800"/>
              <a:t>2024</a:t>
            </a:r>
            <a:r>
              <a:rPr lang="zh-TW" altLang="en-US" sz="1800"/>
              <a:t>年</a:t>
            </a:r>
            <a:r>
              <a:rPr lang="en-US" altLang="zh-TW" sz="1800"/>
              <a:t>2</a:t>
            </a:r>
            <a:r>
              <a:rPr lang="zh-TW" altLang="en-US" sz="1800"/>
              <a:t>月</a:t>
            </a:r>
            <a:r>
              <a:rPr lang="en-US" altLang="zh-TW" sz="1800"/>
              <a:t>5</a:t>
            </a:r>
            <a:r>
              <a:rPr lang="zh-TW" altLang="en-US" sz="1800"/>
              <a:t>日，</a:t>
            </a:r>
            <a:r>
              <a:rPr lang="en-US" altLang="zh-TW" sz="1800"/>
              <a:t>APP</a:t>
            </a:r>
            <a:r>
              <a:rPr lang="zh-TW" altLang="en-US" sz="1800"/>
              <a:t>正式上線。</a:t>
            </a:r>
          </a:p>
        </p:txBody>
      </p:sp>
      <p:pic>
        <p:nvPicPr>
          <p:cNvPr id="4" name="圖片 3">
            <a:extLst>
              <a:ext uri="{FF2B5EF4-FFF2-40B4-BE49-F238E27FC236}">
                <a16:creationId xmlns:a16="http://schemas.microsoft.com/office/drawing/2014/main" id="{5342DCA4-B854-4776-DF6E-1A9E9921AA82}"/>
              </a:ext>
            </a:extLst>
          </p:cNvPr>
          <p:cNvPicPr>
            <a:picLocks noChangeAspect="1"/>
          </p:cNvPicPr>
          <p:nvPr/>
        </p:nvPicPr>
        <p:blipFill>
          <a:blip r:embed="rId9"/>
          <a:stretch>
            <a:fillRect/>
          </a:stretch>
        </p:blipFill>
        <p:spPr>
          <a:xfrm>
            <a:off x="7308304" y="98376"/>
            <a:ext cx="1277888" cy="468559"/>
          </a:xfrm>
          <a:prstGeom prst="rect">
            <a:avLst/>
          </a:prstGeom>
        </p:spPr>
      </p:pic>
    </p:spTree>
    <p:extLst>
      <p:ext uri="{BB962C8B-B14F-4D97-AF65-F5344CB8AC3E}">
        <p14:creationId xmlns:p14="http://schemas.microsoft.com/office/powerpoint/2010/main" val="96737590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BECE76-BDAA-7DF4-2BBD-4F4E09E8D323}"/>
              </a:ext>
            </a:extLst>
          </p:cNvPr>
          <p:cNvSpPr>
            <a:spLocks noGrp="1"/>
          </p:cNvSpPr>
          <p:nvPr>
            <p:ph type="title"/>
          </p:nvPr>
        </p:nvSpPr>
        <p:spPr/>
        <p:txBody>
          <a:bodyPr/>
          <a:lstStyle/>
          <a:p>
            <a:r>
              <a:rPr lang="en-US" altLang="zh-TW" sz="3600">
                <a:effectLst/>
              </a:rPr>
              <a:t>Gemini 2.5</a:t>
            </a:r>
            <a:endParaRPr lang="zh-TW" altLang="en-US"/>
          </a:p>
        </p:txBody>
      </p:sp>
      <p:sp>
        <p:nvSpPr>
          <p:cNvPr id="3" name="內容版面配置區 2">
            <a:extLst>
              <a:ext uri="{FF2B5EF4-FFF2-40B4-BE49-F238E27FC236}">
                <a16:creationId xmlns:a16="http://schemas.microsoft.com/office/drawing/2014/main" id="{ABB623C9-32DF-1BBF-E292-628F4378804F}"/>
              </a:ext>
            </a:extLst>
          </p:cNvPr>
          <p:cNvSpPr>
            <a:spLocks noGrp="1"/>
          </p:cNvSpPr>
          <p:nvPr>
            <p:ph idx="1"/>
          </p:nvPr>
        </p:nvSpPr>
        <p:spPr>
          <a:xfrm>
            <a:off x="144525" y="866477"/>
            <a:ext cx="8854950" cy="5400452"/>
          </a:xfrm>
        </p:spPr>
        <p:txBody>
          <a:bodyPr/>
          <a:lstStyle/>
          <a:p>
            <a:r>
              <a:rPr lang="zh-TW" altLang="en-US" sz="1200">
                <a:effectLst/>
              </a:rPr>
              <a:t>首個具推理能力的</a:t>
            </a:r>
            <a:r>
              <a:rPr lang="en-US" altLang="zh-TW" sz="1200">
                <a:effectLst/>
              </a:rPr>
              <a:t>Gemini 2.0 Flash Thinking</a:t>
            </a:r>
            <a:r>
              <a:rPr lang="zh-TW" altLang="en-US" sz="1200">
                <a:effectLst/>
              </a:rPr>
              <a:t>模型後，</a:t>
            </a:r>
            <a:r>
              <a:rPr lang="en-US" altLang="zh-TW" sz="1200">
                <a:effectLst/>
              </a:rPr>
              <a:t>Google</a:t>
            </a:r>
            <a:r>
              <a:rPr lang="zh-TW" altLang="en-US" sz="1200">
                <a:effectLst/>
              </a:rPr>
              <a:t> （</a:t>
            </a:r>
            <a:r>
              <a:rPr lang="en-US" altLang="zh-TW" sz="1200">
                <a:effectLst/>
              </a:rPr>
              <a:t>2025/3/25</a:t>
            </a:r>
            <a:r>
              <a:rPr lang="zh-TW" altLang="en-US" sz="1200">
                <a:effectLst/>
              </a:rPr>
              <a:t>）日發表</a:t>
            </a:r>
            <a:r>
              <a:rPr lang="en-US" altLang="zh-TW" sz="1200">
                <a:effectLst/>
              </a:rPr>
              <a:t>Gemini 2.5</a:t>
            </a:r>
            <a:r>
              <a:rPr lang="zh-TW" altLang="en-US" sz="1200">
                <a:effectLst/>
              </a:rPr>
              <a:t>模型，作為</a:t>
            </a:r>
            <a:r>
              <a:rPr lang="en-US" altLang="zh-TW" sz="1200">
                <a:effectLst/>
              </a:rPr>
              <a:t>Gemini</a:t>
            </a:r>
            <a:r>
              <a:rPr lang="zh-TW" altLang="en-US" sz="1200">
                <a:effectLst/>
              </a:rPr>
              <a:t>新一代模型家族的最新成員，</a:t>
            </a:r>
            <a:r>
              <a:rPr lang="en-US" altLang="zh-TW" sz="1200">
                <a:effectLst/>
              </a:rPr>
              <a:t>Google</a:t>
            </a:r>
            <a:r>
              <a:rPr lang="zh-TW" altLang="en-US" sz="1200">
                <a:effectLst/>
              </a:rPr>
              <a:t>宣稱在多項測試中擊敗</a:t>
            </a:r>
            <a:r>
              <a:rPr lang="en-US" altLang="zh-TW" sz="1200">
                <a:effectLst/>
              </a:rPr>
              <a:t>OpenAI o3-mini</a:t>
            </a:r>
            <a:r>
              <a:rPr lang="zh-TW" altLang="en-US" sz="1200">
                <a:effectLst/>
              </a:rPr>
              <a:t>、</a:t>
            </a:r>
            <a:r>
              <a:rPr lang="en-US" altLang="zh-TW" sz="1200">
                <a:effectLst/>
              </a:rPr>
              <a:t>DeepSeek R1</a:t>
            </a:r>
            <a:r>
              <a:rPr lang="zh-TW" altLang="en-US" sz="1200">
                <a:effectLst/>
              </a:rPr>
              <a:t>等模型。</a:t>
            </a:r>
            <a:endParaRPr lang="en-US" altLang="zh-TW" sz="1200">
              <a:effectLst/>
            </a:endParaRPr>
          </a:p>
          <a:p>
            <a:endParaRPr lang="en-US" altLang="zh-TW" sz="1200">
              <a:effectLst/>
            </a:endParaRPr>
          </a:p>
          <a:p>
            <a:r>
              <a:rPr lang="en-US" altLang="zh-TW" sz="1200">
                <a:effectLst/>
              </a:rPr>
              <a:t>Gemini 2.0 Flash Thinking</a:t>
            </a:r>
            <a:r>
              <a:rPr lang="zh-TW" altLang="en-US" sz="1200">
                <a:effectLst/>
              </a:rPr>
              <a:t>和</a:t>
            </a:r>
            <a:r>
              <a:rPr lang="en-US" altLang="zh-TW" sz="1200">
                <a:effectLst/>
              </a:rPr>
              <a:t>Gemini 2.5</a:t>
            </a:r>
            <a:r>
              <a:rPr lang="zh-TW" altLang="en-US" sz="1200">
                <a:effectLst/>
              </a:rPr>
              <a:t>是結合強化式學習及思維鏈等技術，但在更好的基礎模型上輔以更有效的後訓練，使效能更為提升。一如</a:t>
            </a:r>
            <a:r>
              <a:rPr lang="en-US" altLang="zh-TW" sz="1200">
                <a:effectLst/>
              </a:rPr>
              <a:t>OpenAI</a:t>
            </a:r>
            <a:r>
              <a:rPr lang="zh-TW" altLang="en-US" sz="1200">
                <a:effectLst/>
              </a:rPr>
              <a:t>未來</a:t>
            </a:r>
            <a:r>
              <a:rPr lang="zh-TW" altLang="en-US" sz="1200">
                <a:solidFill>
                  <a:schemeClr val="tx1"/>
                </a:solidFill>
                <a:effectLst/>
              </a:rPr>
              <a:t>不再區分獨立的推理模型</a:t>
            </a:r>
            <a:r>
              <a:rPr lang="zh-TW" altLang="en-US" sz="1200">
                <a:effectLst/>
              </a:rPr>
              <a:t>，</a:t>
            </a:r>
            <a:r>
              <a:rPr lang="en-US" altLang="zh-TW" sz="1200">
                <a:effectLst/>
              </a:rPr>
              <a:t>Google</a:t>
            </a:r>
            <a:r>
              <a:rPr lang="zh-TW" altLang="en-US" sz="1200">
                <a:effectLst/>
              </a:rPr>
              <a:t>未來也將把這些思維能力整合到所有模型，使其得以處理更複雜問題，支援具情境感知能力的</a:t>
            </a:r>
            <a:r>
              <a:rPr lang="en-US" altLang="zh-TW" sz="1200">
                <a:effectLst/>
              </a:rPr>
              <a:t>AI</a:t>
            </a:r>
            <a:r>
              <a:rPr lang="zh-TW" altLang="en-US" sz="1200">
                <a:effectLst/>
              </a:rPr>
              <a:t>代理人。</a:t>
            </a:r>
            <a:endParaRPr lang="en-US" altLang="zh-TW" sz="1200">
              <a:effectLst/>
            </a:endParaRPr>
          </a:p>
          <a:p>
            <a:endParaRPr lang="en-US" altLang="zh-TW" sz="1200">
              <a:effectLst/>
            </a:endParaRPr>
          </a:p>
          <a:p>
            <a:r>
              <a:rPr lang="en-US" altLang="zh-TW" sz="1200">
                <a:effectLst/>
              </a:rPr>
              <a:t>Gemini 2.5</a:t>
            </a:r>
            <a:r>
              <a:rPr lang="zh-TW" altLang="en-US" sz="1200">
                <a:effectLst/>
              </a:rPr>
              <a:t>將提供多個版本。首先推出的是</a:t>
            </a:r>
            <a:r>
              <a:rPr lang="en-US" altLang="zh-TW" sz="1200">
                <a:effectLst/>
              </a:rPr>
              <a:t>Gemini 2.5 Pro Experimental</a:t>
            </a:r>
            <a:r>
              <a:rPr lang="zh-TW" altLang="en-US" sz="1200">
                <a:effectLst/>
              </a:rPr>
              <a:t>，號稱為</a:t>
            </a:r>
            <a:r>
              <a:rPr lang="en-US" altLang="zh-TW" sz="1200">
                <a:effectLst/>
              </a:rPr>
              <a:t>Google</a:t>
            </a:r>
            <a:r>
              <a:rPr lang="zh-TW" altLang="en-US" sz="1200">
                <a:effectLst/>
              </a:rPr>
              <a:t>處理複雜任務的最進階模型。根據</a:t>
            </a:r>
            <a:r>
              <a:rPr lang="en-US" altLang="zh-TW" sz="1200">
                <a:effectLst/>
              </a:rPr>
              <a:t>LMArena</a:t>
            </a:r>
            <a:r>
              <a:rPr lang="zh-TW" altLang="en-US" sz="1200">
                <a:effectLst/>
              </a:rPr>
              <a:t>的標竿測試結果，</a:t>
            </a:r>
            <a:r>
              <a:rPr lang="en-US" altLang="zh-TW" sz="1200">
                <a:effectLst/>
              </a:rPr>
              <a:t>Gemini 2.5 Pro Experimental</a:t>
            </a:r>
            <a:r>
              <a:rPr lang="zh-TW" altLang="en-US" sz="1200">
                <a:effectLst/>
              </a:rPr>
              <a:t>在科學、數學、程式編輯、視覺推理及長脈絡（</a:t>
            </a:r>
            <a:r>
              <a:rPr lang="en-US" altLang="zh-TW" sz="1200">
                <a:effectLst/>
              </a:rPr>
              <a:t>long context</a:t>
            </a:r>
            <a:r>
              <a:rPr lang="zh-TW" altLang="en-US" sz="1200">
                <a:effectLst/>
              </a:rPr>
              <a:t>）等測試中，都超越競爭模型如</a:t>
            </a:r>
            <a:r>
              <a:rPr lang="en-US" altLang="zh-TW" sz="1200">
                <a:effectLst/>
              </a:rPr>
              <a:t>OpenAI o3-mini</a:t>
            </a:r>
            <a:r>
              <a:rPr lang="zh-TW" altLang="en-US" sz="1200">
                <a:effectLst/>
              </a:rPr>
              <a:t>、</a:t>
            </a:r>
            <a:r>
              <a:rPr lang="en-US" altLang="zh-TW" sz="1200">
                <a:effectLst/>
              </a:rPr>
              <a:t>GPT-4.5</a:t>
            </a:r>
            <a:r>
              <a:rPr lang="zh-TW" altLang="en-US" sz="1200">
                <a:effectLst/>
              </a:rPr>
              <a:t>、</a:t>
            </a:r>
            <a:r>
              <a:rPr lang="en-US" altLang="zh-TW" sz="1200">
                <a:effectLst/>
              </a:rPr>
              <a:t>Claude 3.7 Sonnet</a:t>
            </a:r>
            <a:r>
              <a:rPr lang="zh-TW" altLang="en-US" sz="1200">
                <a:effectLst/>
              </a:rPr>
              <a:t>或</a:t>
            </a:r>
            <a:r>
              <a:rPr lang="en-US" altLang="zh-TW" sz="1200">
                <a:effectLst/>
              </a:rPr>
              <a:t>DeepSeek R1</a:t>
            </a:r>
            <a:r>
              <a:rPr lang="zh-TW" altLang="en-US" sz="1200">
                <a:effectLst/>
              </a:rPr>
              <a:t>，像是科學測試</a:t>
            </a:r>
            <a:r>
              <a:rPr lang="en-US" altLang="zh-TW" sz="1200">
                <a:effectLst/>
              </a:rPr>
              <a:t>GPQA Diamond</a:t>
            </a:r>
            <a:r>
              <a:rPr lang="zh-TW" altLang="en-US" sz="1200">
                <a:effectLst/>
              </a:rPr>
              <a:t>得分為</a:t>
            </a:r>
            <a:r>
              <a:rPr lang="en-US" altLang="zh-TW" sz="1200">
                <a:effectLst/>
              </a:rPr>
              <a:t>84%</a:t>
            </a:r>
            <a:r>
              <a:rPr lang="zh-TW" altLang="en-US" sz="1200">
                <a:effectLst/>
              </a:rPr>
              <a:t>，數學測試</a:t>
            </a:r>
            <a:r>
              <a:rPr lang="en-US" altLang="zh-TW" sz="1200">
                <a:effectLst/>
              </a:rPr>
              <a:t>AIME</a:t>
            </a:r>
            <a:r>
              <a:rPr lang="zh-TW" altLang="en-US" sz="1200">
                <a:effectLst/>
              </a:rPr>
              <a:t>則為</a:t>
            </a:r>
            <a:r>
              <a:rPr lang="en-US" altLang="zh-TW" sz="1200">
                <a:effectLst/>
              </a:rPr>
              <a:t>86.7%</a:t>
            </a:r>
            <a:r>
              <a:rPr lang="zh-TW" altLang="en-US" sz="1200">
                <a:effectLst/>
              </a:rPr>
              <a:t>。</a:t>
            </a:r>
            <a:endParaRPr lang="en-US" altLang="zh-TW" sz="1200">
              <a:effectLst/>
            </a:endParaRPr>
          </a:p>
          <a:p>
            <a:endParaRPr lang="en-US" altLang="zh-TW" sz="1200">
              <a:effectLst/>
            </a:endParaRPr>
          </a:p>
          <a:p>
            <a:r>
              <a:rPr lang="en-US" altLang="zh-TW" sz="1200">
                <a:effectLst/>
              </a:rPr>
              <a:t>Gemini 2.5 Pro Experimental</a:t>
            </a:r>
            <a:r>
              <a:rPr lang="zh-TW" altLang="en-US" sz="1200">
                <a:effectLst/>
              </a:rPr>
              <a:t>現在透過</a:t>
            </a:r>
            <a:r>
              <a:rPr lang="en-US" altLang="zh-TW" sz="1200">
                <a:effectLst/>
              </a:rPr>
              <a:t>Google AI Studio</a:t>
            </a:r>
            <a:r>
              <a:rPr lang="zh-TW" altLang="en-US" sz="1200">
                <a:effectLst/>
              </a:rPr>
              <a:t>提供給開發商及企業，以及付費的</a:t>
            </a:r>
            <a:r>
              <a:rPr lang="en-US" altLang="zh-TW" sz="1200">
                <a:effectLst/>
              </a:rPr>
              <a:t>Gemini Advanced</a:t>
            </a:r>
            <a:r>
              <a:rPr lang="zh-TW" altLang="en-US" sz="1200">
                <a:effectLst/>
              </a:rPr>
              <a:t>方案，後者用戶可以在桌機或手機上，在模型下拉選單中選取使用。幾個星期內</a:t>
            </a:r>
            <a:r>
              <a:rPr lang="en-US" altLang="zh-TW" sz="1200">
                <a:effectLst/>
              </a:rPr>
              <a:t>Gemini 2.5 Pro Experimental</a:t>
            </a:r>
            <a:r>
              <a:rPr lang="zh-TW" altLang="en-US" sz="1200">
                <a:effectLst/>
              </a:rPr>
              <a:t>也會在</a:t>
            </a:r>
            <a:r>
              <a:rPr lang="en-US" altLang="zh-TW" sz="1200">
                <a:effectLst/>
              </a:rPr>
              <a:t>Vertex AI</a:t>
            </a:r>
            <a:r>
              <a:rPr lang="zh-TW" altLang="en-US" sz="1200">
                <a:effectLst/>
              </a:rPr>
              <a:t>平臺上線。</a:t>
            </a:r>
            <a:endParaRPr lang="en-US" altLang="zh-TW" sz="1200">
              <a:effectLst/>
            </a:endParaRPr>
          </a:p>
          <a:p>
            <a:endParaRPr lang="en-US" altLang="zh-TW" sz="1200">
              <a:effectLst/>
            </a:endParaRPr>
          </a:p>
          <a:p>
            <a:endParaRPr lang="zh-TW" altLang="en-US" sz="1200">
              <a:effectLst/>
            </a:endParaRPr>
          </a:p>
        </p:txBody>
      </p:sp>
      <p:sp>
        <p:nvSpPr>
          <p:cNvPr id="5" name="文字方塊 4">
            <a:extLst>
              <a:ext uri="{FF2B5EF4-FFF2-40B4-BE49-F238E27FC236}">
                <a16:creationId xmlns:a16="http://schemas.microsoft.com/office/drawing/2014/main" id="{98716018-8FD1-E8D6-E5DE-931BA1FC8FA1}"/>
              </a:ext>
            </a:extLst>
          </p:cNvPr>
          <p:cNvSpPr txBox="1"/>
          <p:nvPr/>
        </p:nvSpPr>
        <p:spPr>
          <a:xfrm>
            <a:off x="4067944" y="404812"/>
            <a:ext cx="4617416" cy="461665"/>
          </a:xfrm>
          <a:prstGeom prst="rect">
            <a:avLst/>
          </a:prstGeom>
          <a:noFill/>
        </p:spPr>
        <p:txBody>
          <a:bodyPr wrap="square">
            <a:spAutoFit/>
          </a:bodyPr>
          <a:lstStyle/>
          <a:p>
            <a:r>
              <a:rPr lang="en-US" altLang="zh-TW" sz="1200"/>
              <a:t>https://blog.google/technology/google-deepmind/gemini-model-thinking-updates-march-2025/#gemini-2-5-thinking</a:t>
            </a:r>
            <a:endParaRPr lang="zh-TW" altLang="en-US" sz="1200"/>
          </a:p>
        </p:txBody>
      </p:sp>
      <p:pic>
        <p:nvPicPr>
          <p:cNvPr id="9" name="圖片 8" descr="一張含有 文字, 螢幕擷取畫面, 多媒體軟體, 軟體 的圖片&#10;&#10;AI 產生的內容可能不正確。">
            <a:extLst>
              <a:ext uri="{FF2B5EF4-FFF2-40B4-BE49-F238E27FC236}">
                <a16:creationId xmlns:a16="http://schemas.microsoft.com/office/drawing/2014/main" id="{76F8CA5F-4825-FDE7-8E3F-032597EA9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20" y="3591183"/>
            <a:ext cx="5210944" cy="3199519"/>
          </a:xfrm>
          <a:prstGeom prst="rect">
            <a:avLst/>
          </a:prstGeom>
        </p:spPr>
      </p:pic>
    </p:spTree>
    <p:extLst>
      <p:ext uri="{BB962C8B-B14F-4D97-AF65-F5344CB8AC3E}">
        <p14:creationId xmlns:p14="http://schemas.microsoft.com/office/powerpoint/2010/main" val="412741136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4C1D58-D7E5-9723-8D99-D6FC4049C24F}"/>
              </a:ext>
            </a:extLst>
          </p:cNvPr>
          <p:cNvSpPr>
            <a:spLocks noGrp="1"/>
          </p:cNvSpPr>
          <p:nvPr>
            <p:ph type="title"/>
          </p:nvPr>
        </p:nvSpPr>
        <p:spPr/>
        <p:txBody>
          <a:bodyPr/>
          <a:lstStyle/>
          <a:p>
            <a:r>
              <a:rPr lang="en-US" altLang="zh-TW" b="0" i="0">
                <a:effectLst/>
                <a:latin typeface="var(--gemini-font-primary)"/>
              </a:rPr>
              <a:t>Gemma</a:t>
            </a:r>
            <a:endParaRPr lang="zh-TW" altLang="en-US"/>
          </a:p>
        </p:txBody>
      </p:sp>
      <p:sp>
        <p:nvSpPr>
          <p:cNvPr id="3" name="內容版面配置區 2">
            <a:extLst>
              <a:ext uri="{FF2B5EF4-FFF2-40B4-BE49-F238E27FC236}">
                <a16:creationId xmlns:a16="http://schemas.microsoft.com/office/drawing/2014/main" id="{1AE69E14-D2C5-0379-C3B0-3D99C95D3E63}"/>
              </a:ext>
            </a:extLst>
          </p:cNvPr>
          <p:cNvSpPr>
            <a:spLocks noGrp="1"/>
          </p:cNvSpPr>
          <p:nvPr>
            <p:ph idx="1"/>
          </p:nvPr>
        </p:nvSpPr>
        <p:spPr/>
        <p:txBody>
          <a:bodyPr/>
          <a:lstStyle/>
          <a:p>
            <a:pPr algn="l" fontAlgn="auto"/>
            <a:r>
              <a:rPr lang="en-US" altLang="zh-TW" sz="1800" b="0" i="0">
                <a:effectLst/>
                <a:latin typeface="var(--gemini-font-primary)"/>
              </a:rPr>
              <a:t>Gemma Open Models</a:t>
            </a:r>
          </a:p>
          <a:p>
            <a:pPr algn="l"/>
            <a:r>
              <a:rPr lang="zh-TW" altLang="en-US" sz="1800" b="0" i="0">
                <a:effectLst/>
                <a:latin typeface="var(--gemini-font-primary)"/>
              </a:rPr>
              <a:t>一系列輕量級、最先進的開放式模型，採用與創建 </a:t>
            </a:r>
            <a:r>
              <a:rPr lang="en-US" altLang="zh-TW" sz="1800" b="0" i="0">
                <a:effectLst/>
                <a:latin typeface="var(--gemini-font-primary)"/>
              </a:rPr>
              <a:t>Gemini </a:t>
            </a:r>
            <a:r>
              <a:rPr lang="zh-TW" altLang="en-US" sz="1800" b="0" i="0">
                <a:effectLst/>
                <a:latin typeface="var(--gemini-font-primary)"/>
              </a:rPr>
              <a:t>模型相同的研究和技術而構建，它們旨在直接在手機、筆記型電腦和工作站等設備上快速運行，幫助開發人員在人們需要的任何地方創建人工智慧應用程式。</a:t>
            </a:r>
            <a:endParaRPr lang="en-US" altLang="zh-TW" sz="1800" b="0" i="0">
              <a:effectLst/>
              <a:latin typeface="var(--gemini-font-primary)"/>
            </a:endParaRPr>
          </a:p>
          <a:p>
            <a:pPr algn="l"/>
            <a:endParaRPr lang="en-US" altLang="zh-TW" sz="1800" b="0" i="0">
              <a:effectLst/>
              <a:latin typeface="var(--gemini-font-primary)"/>
            </a:endParaRPr>
          </a:p>
          <a:p>
            <a:pPr algn="l"/>
            <a:r>
              <a:rPr lang="en-US" altLang="zh-TW" sz="1800" b="0" i="0">
                <a:effectLst/>
                <a:latin typeface="var(--gemini-font-primary)"/>
              </a:rPr>
              <a:t>Gemini </a:t>
            </a:r>
            <a:r>
              <a:rPr lang="zh-TW" altLang="en-US" sz="1800" b="0" i="0">
                <a:effectLst/>
                <a:latin typeface="var(--gemini-font-primary)"/>
              </a:rPr>
              <a:t>是一個大型封閉式人工智慧模型，與</a:t>
            </a:r>
            <a:r>
              <a:rPr lang="en-US" altLang="zh-TW" sz="1800" b="0" i="0">
                <a:effectLst/>
                <a:latin typeface="var(--gemini-font-primary)"/>
              </a:rPr>
              <a:t>OpenAI </a:t>
            </a:r>
            <a:r>
              <a:rPr lang="zh-TW" altLang="en-US" sz="1800" b="0" i="0">
                <a:effectLst/>
                <a:latin typeface="var(--gemini-font-primary)"/>
              </a:rPr>
              <a:t>的</a:t>
            </a:r>
            <a:r>
              <a:rPr lang="en-US" altLang="zh-TW" sz="1800" b="0" i="0">
                <a:effectLst/>
                <a:latin typeface="var(--gemini-font-primary)"/>
              </a:rPr>
              <a:t>ChatGPT </a:t>
            </a:r>
            <a:r>
              <a:rPr lang="zh-TW" altLang="en-US" sz="1800" b="0" i="0">
                <a:effectLst/>
                <a:latin typeface="var(--gemini-font-primary)"/>
              </a:rPr>
              <a:t>直接競爭（而且幾乎一樣強大），但輕量級的</a:t>
            </a:r>
            <a:r>
              <a:rPr lang="en-US" altLang="zh-TW" sz="1800" b="0" i="0">
                <a:effectLst/>
                <a:latin typeface="var(--gemini-font-primary)"/>
              </a:rPr>
              <a:t>Gemma </a:t>
            </a:r>
            <a:r>
              <a:rPr lang="zh-TW" altLang="en-US" sz="1800" b="0" i="0">
                <a:effectLst/>
                <a:latin typeface="var(--gemini-font-primary)"/>
              </a:rPr>
              <a:t>可能適用於較小的任務</a:t>
            </a:r>
            <a:endParaRPr lang="en-US" altLang="zh-TW" sz="1800" b="0" i="0">
              <a:effectLst/>
              <a:latin typeface="var(--gemini-font-primary)"/>
            </a:endParaRPr>
          </a:p>
          <a:p>
            <a:pPr algn="l"/>
            <a:r>
              <a:rPr lang="en-US" altLang="zh-TW" sz="1800"/>
              <a:t>Quick-start guides for developers: https://ai.google.dev/gemma#guide</a:t>
            </a:r>
            <a:endParaRPr lang="zh-TW" altLang="en-US" sz="1800"/>
          </a:p>
        </p:txBody>
      </p:sp>
      <p:pic>
        <p:nvPicPr>
          <p:cNvPr id="5" name="圖片 4">
            <a:extLst>
              <a:ext uri="{FF2B5EF4-FFF2-40B4-BE49-F238E27FC236}">
                <a16:creationId xmlns:a16="http://schemas.microsoft.com/office/drawing/2014/main" id="{94A7B278-06EF-09E8-DE6F-6053735FAC91}"/>
              </a:ext>
            </a:extLst>
          </p:cNvPr>
          <p:cNvPicPr>
            <a:picLocks noChangeAspect="1"/>
          </p:cNvPicPr>
          <p:nvPr/>
        </p:nvPicPr>
        <p:blipFill>
          <a:blip r:embed="rId2"/>
          <a:stretch>
            <a:fillRect/>
          </a:stretch>
        </p:blipFill>
        <p:spPr>
          <a:xfrm>
            <a:off x="1259632" y="3455396"/>
            <a:ext cx="5688632" cy="2964598"/>
          </a:xfrm>
          <a:prstGeom prst="rect">
            <a:avLst/>
          </a:prstGeom>
        </p:spPr>
      </p:pic>
    </p:spTree>
    <p:extLst>
      <p:ext uri="{BB962C8B-B14F-4D97-AF65-F5344CB8AC3E}">
        <p14:creationId xmlns:p14="http://schemas.microsoft.com/office/powerpoint/2010/main" val="16892152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26E219-3649-6E2C-94E5-C341487A86E5}"/>
              </a:ext>
            </a:extLst>
          </p:cNvPr>
          <p:cNvSpPr>
            <a:spLocks noGrp="1"/>
          </p:cNvSpPr>
          <p:nvPr>
            <p:ph type="title"/>
          </p:nvPr>
        </p:nvSpPr>
        <p:spPr/>
        <p:txBody>
          <a:bodyPr/>
          <a:lstStyle/>
          <a:p>
            <a:r>
              <a:rPr lang="en-US" altLang="zh-TW" sz="2400"/>
              <a:t>Google</a:t>
            </a:r>
            <a:r>
              <a:rPr lang="zh-TW" altLang="en-US" sz="2400"/>
              <a:t>發布</a:t>
            </a:r>
            <a:r>
              <a:rPr lang="en-US" altLang="zh-TW" sz="2400"/>
              <a:t>Gemma 3</a:t>
            </a:r>
            <a:r>
              <a:rPr lang="zh-TW" altLang="en-US" sz="2400"/>
              <a:t>：為何它獲封「地表最強單加速器模型」？</a:t>
            </a:r>
          </a:p>
        </p:txBody>
      </p:sp>
      <p:sp>
        <p:nvSpPr>
          <p:cNvPr id="3" name="內容版面配置區 2">
            <a:extLst>
              <a:ext uri="{FF2B5EF4-FFF2-40B4-BE49-F238E27FC236}">
                <a16:creationId xmlns:a16="http://schemas.microsoft.com/office/drawing/2014/main" id="{BA29D7CA-785C-CB83-09D0-F8DDE4921C60}"/>
              </a:ext>
            </a:extLst>
          </p:cNvPr>
          <p:cNvSpPr>
            <a:spLocks noGrp="1"/>
          </p:cNvSpPr>
          <p:nvPr>
            <p:ph idx="1"/>
          </p:nvPr>
        </p:nvSpPr>
        <p:spPr>
          <a:xfrm>
            <a:off x="144525" y="919677"/>
            <a:ext cx="8854950" cy="5400452"/>
          </a:xfrm>
        </p:spPr>
        <p:txBody>
          <a:bodyPr/>
          <a:lstStyle/>
          <a:p>
            <a:pPr algn="l">
              <a:spcBef>
                <a:spcPts val="0"/>
              </a:spcBef>
              <a:spcAft>
                <a:spcPts val="500"/>
              </a:spcAft>
              <a:buFont typeface="Arial" panose="020B0604020202020204" pitchFamily="34" charset="0"/>
              <a:buChar char="•"/>
            </a:pPr>
            <a:r>
              <a:rPr lang="en-US" altLang="zh-TW" sz="1300">
                <a:effectLst/>
                <a:hlinkClick r:id="rId2"/>
              </a:rPr>
              <a:t>https://youtu.be/UU13FN2Xpyw</a:t>
            </a:r>
            <a:r>
              <a:rPr lang="en-US" altLang="zh-TW" sz="1300">
                <a:effectLst/>
              </a:rPr>
              <a:t>           </a:t>
            </a:r>
            <a:r>
              <a:rPr lang="zh-TW" altLang="en-US" sz="1200" b="0" i="0" u="none" strike="noStrike">
                <a:solidFill>
                  <a:srgbClr val="1A73E8"/>
                </a:solidFill>
                <a:effectLst/>
                <a:latin typeface="Google Sans"/>
                <a:hlinkClick r:id="rId3"/>
              </a:rPr>
              <a:t>從</a:t>
            </a:r>
            <a:r>
              <a:rPr lang="en-US" altLang="zh-TW" sz="1200" b="0" i="0" u="none" strike="noStrike">
                <a:solidFill>
                  <a:srgbClr val="1A73E8"/>
                </a:solidFill>
                <a:effectLst/>
                <a:latin typeface="Google Sans"/>
                <a:hlinkClick r:id="rId3"/>
              </a:rPr>
              <a:t>Hugging Face</a:t>
            </a:r>
            <a:r>
              <a:rPr lang="zh-TW" altLang="en-US" sz="1200" b="0" i="0">
                <a:solidFill>
                  <a:srgbClr val="5F6368"/>
                </a:solidFill>
                <a:effectLst/>
                <a:latin typeface="Google Sans"/>
              </a:rPr>
              <a:t>、</a:t>
            </a:r>
            <a:r>
              <a:rPr lang="en-US" altLang="zh-TW" sz="1200" b="0" i="0" u="none" strike="noStrike">
                <a:solidFill>
                  <a:srgbClr val="1A73E8"/>
                </a:solidFill>
                <a:effectLst/>
                <a:latin typeface="Google Sans"/>
                <a:hlinkClick r:id="rId4"/>
              </a:rPr>
              <a:t>Ollama</a:t>
            </a:r>
            <a:r>
              <a:rPr lang="zh-TW" altLang="en-US" sz="1200" b="0" i="0">
                <a:solidFill>
                  <a:srgbClr val="5F6368"/>
                </a:solidFill>
                <a:effectLst/>
                <a:latin typeface="Google Sans"/>
              </a:rPr>
              <a:t>或</a:t>
            </a:r>
            <a:r>
              <a:rPr lang="en-US" altLang="zh-TW" sz="1200" b="0" i="0" u="none" strike="noStrike">
                <a:solidFill>
                  <a:srgbClr val="1A73E8"/>
                </a:solidFill>
                <a:effectLst/>
                <a:latin typeface="Google Sans"/>
                <a:hlinkClick r:id="rId5"/>
              </a:rPr>
              <a:t>Kaggle</a:t>
            </a:r>
            <a:r>
              <a:rPr lang="zh-TW" altLang="en-US" sz="1200" b="0" i="0">
                <a:solidFill>
                  <a:srgbClr val="5F6368"/>
                </a:solidFill>
                <a:effectLst/>
                <a:latin typeface="Google Sans"/>
              </a:rPr>
              <a:t>下載 </a:t>
            </a:r>
            <a:r>
              <a:rPr lang="en-US" altLang="zh-TW" sz="1200" b="0" i="0">
                <a:solidFill>
                  <a:srgbClr val="5F6368"/>
                </a:solidFill>
                <a:effectLst/>
                <a:latin typeface="Google Sans"/>
              </a:rPr>
              <a:t>Gemma 3 </a:t>
            </a:r>
            <a:r>
              <a:rPr lang="zh-TW" altLang="en-US" sz="1200" b="0" i="0">
                <a:solidFill>
                  <a:srgbClr val="5F6368"/>
                </a:solidFill>
                <a:effectLst/>
                <a:latin typeface="Google Sans"/>
              </a:rPr>
              <a:t>模型。</a:t>
            </a:r>
            <a:endParaRPr lang="en-US" altLang="zh-TW" sz="1300">
              <a:effectLst/>
            </a:endParaRPr>
          </a:p>
          <a:p>
            <a:pPr marL="285750" indent="-285750">
              <a:buFont typeface="Arial" panose="020B0604020202020204" pitchFamily="34" charset="0"/>
              <a:buChar char="•"/>
            </a:pPr>
            <a:r>
              <a:rPr lang="en-US" altLang="zh-TW" sz="1300">
                <a:effectLst/>
              </a:rPr>
              <a:t>Google2025</a:t>
            </a:r>
            <a:r>
              <a:rPr lang="zh-TW" altLang="en-US" sz="1300">
                <a:effectLst/>
              </a:rPr>
              <a:t>年</a:t>
            </a:r>
            <a:r>
              <a:rPr lang="en-US" altLang="zh-TW" sz="1300">
                <a:effectLst/>
              </a:rPr>
              <a:t>3</a:t>
            </a:r>
            <a:r>
              <a:rPr lang="zh-TW" altLang="en-US" sz="1300">
                <a:effectLst/>
              </a:rPr>
              <a:t>月</a:t>
            </a:r>
            <a:r>
              <a:rPr lang="en-US" altLang="zh-TW" sz="1300">
                <a:effectLst/>
              </a:rPr>
              <a:t>12</a:t>
            </a:r>
            <a:r>
              <a:rPr lang="zh-TW" altLang="en-US" sz="1300">
                <a:effectLst/>
              </a:rPr>
              <a:t>日宣布推出最新的</a:t>
            </a:r>
            <a:r>
              <a:rPr lang="zh-TW" altLang="en-US" sz="1300">
                <a:solidFill>
                  <a:srgbClr val="C00000"/>
                </a:solidFill>
                <a:effectLst/>
              </a:rPr>
              <a:t>開放模型</a:t>
            </a:r>
            <a:r>
              <a:rPr lang="en-US" altLang="zh-TW" sz="1300">
                <a:effectLst/>
              </a:rPr>
              <a:t>Gemma 3</a:t>
            </a:r>
            <a:r>
              <a:rPr lang="zh-TW" altLang="en-US" sz="1300">
                <a:effectLst/>
              </a:rPr>
              <a:t>，強調其為輕量級、最先進、最便攜、最負責任「全球最佳單一加速器模型」，在效能上超越</a:t>
            </a:r>
            <a:r>
              <a:rPr lang="en-US" altLang="zh-TW" sz="1300">
                <a:effectLst/>
              </a:rPr>
              <a:t>Llama-405B</a:t>
            </a:r>
            <a:r>
              <a:rPr lang="zh-TW" altLang="en-US" sz="1300">
                <a:effectLst/>
              </a:rPr>
              <a:t>、</a:t>
            </a:r>
            <a:r>
              <a:rPr lang="en-US" altLang="zh-TW" sz="1300">
                <a:effectLst/>
              </a:rPr>
              <a:t>DeepSeek-V3 </a:t>
            </a:r>
            <a:r>
              <a:rPr lang="zh-TW" altLang="en-US" sz="1300">
                <a:effectLst/>
              </a:rPr>
              <a:t>和 </a:t>
            </a:r>
            <a:r>
              <a:rPr lang="en-US" altLang="zh-TW" sz="1300">
                <a:effectLst/>
              </a:rPr>
              <a:t>o3-mini</a:t>
            </a:r>
            <a:r>
              <a:rPr lang="zh-TW" altLang="en-US" sz="1300">
                <a:effectLst/>
              </a:rPr>
              <a:t>等競爭對手。</a:t>
            </a:r>
            <a:r>
              <a:rPr lang="en-US" altLang="zh-TW" sz="1300">
                <a:effectLst/>
              </a:rPr>
              <a:t> </a:t>
            </a:r>
            <a:r>
              <a:rPr lang="zh-TW" altLang="en-US" sz="1300">
                <a:effectLst/>
              </a:rPr>
              <a:t> </a:t>
            </a:r>
            <a:endParaRPr lang="en-US" altLang="zh-TW" sz="1300">
              <a:effectLst/>
            </a:endParaRPr>
          </a:p>
          <a:p>
            <a:pPr marL="285750" indent="-285750">
              <a:buFont typeface="Arial" panose="020B0604020202020204" pitchFamily="34" charset="0"/>
              <a:buChar char="•"/>
            </a:pPr>
            <a:r>
              <a:rPr lang="zh-TW" altLang="en-US" sz="1300">
                <a:solidFill>
                  <a:srgbClr val="C00000"/>
                </a:solidFill>
                <a:effectLst/>
              </a:rPr>
              <a:t>該模型基於</a:t>
            </a:r>
            <a:r>
              <a:rPr lang="en-US" altLang="zh-TW" sz="1300">
                <a:solidFill>
                  <a:srgbClr val="C00000"/>
                </a:solidFill>
                <a:effectLst/>
              </a:rPr>
              <a:t>Gemini 2.0</a:t>
            </a:r>
            <a:r>
              <a:rPr lang="zh-TW" altLang="en-US" sz="1300">
                <a:solidFill>
                  <a:srgbClr val="C00000"/>
                </a:solidFill>
                <a:effectLst/>
              </a:rPr>
              <a:t>模型的研究與技術構建。</a:t>
            </a:r>
            <a:r>
              <a:rPr lang="zh-TW" altLang="en-US" sz="1300">
                <a:effectLst/>
              </a:rPr>
              <a:t>提供</a:t>
            </a:r>
            <a:r>
              <a:rPr lang="en-US" altLang="zh-TW" sz="1300">
                <a:effectLst/>
              </a:rPr>
              <a:t>1B</a:t>
            </a:r>
            <a:r>
              <a:rPr lang="zh-TW" altLang="en-US" sz="1300">
                <a:effectLst/>
              </a:rPr>
              <a:t>、</a:t>
            </a:r>
            <a:r>
              <a:rPr lang="en-US" altLang="zh-TW" sz="1300">
                <a:effectLst/>
              </a:rPr>
              <a:t>4B</a:t>
            </a:r>
            <a:r>
              <a:rPr lang="zh-TW" altLang="en-US" sz="1300">
                <a:effectLst/>
              </a:rPr>
              <a:t>、</a:t>
            </a:r>
            <a:r>
              <a:rPr lang="en-US" altLang="zh-TW" sz="1300">
                <a:effectLst/>
              </a:rPr>
              <a:t>12B</a:t>
            </a:r>
            <a:r>
              <a:rPr lang="zh-TW" altLang="en-US" sz="1300">
                <a:effectLst/>
              </a:rPr>
              <a:t>和</a:t>
            </a:r>
            <a:r>
              <a:rPr lang="en-US" altLang="zh-TW" sz="1300">
                <a:effectLst/>
              </a:rPr>
              <a:t>27B</a:t>
            </a:r>
            <a:r>
              <a:rPr lang="zh-TW" altLang="en-US" sz="1300">
                <a:effectLst/>
              </a:rPr>
              <a:t>等多種模型尺寸，以滿足不同開發者的需求。在</a:t>
            </a:r>
            <a:r>
              <a:rPr lang="en-US" altLang="zh-TW" sz="1300">
                <a:effectLst/>
              </a:rPr>
              <a:t>4B</a:t>
            </a:r>
            <a:r>
              <a:rPr lang="zh-TW" altLang="en-US" sz="1300">
                <a:effectLst/>
              </a:rPr>
              <a:t>及更大尺寸的模型中，</a:t>
            </a:r>
            <a:r>
              <a:rPr lang="zh-TW" altLang="en-US" sz="1300">
                <a:solidFill>
                  <a:srgbClr val="C00000"/>
                </a:solidFill>
                <a:effectLst/>
              </a:rPr>
              <a:t>增強了文字與</a:t>
            </a:r>
            <a:r>
              <a:rPr lang="zh-TW" altLang="en-US" sz="1300">
                <a:solidFill>
                  <a:srgbClr val="7030A0"/>
                </a:solidFill>
                <a:effectLst/>
              </a:rPr>
              <a:t>視覺推理</a:t>
            </a:r>
            <a:r>
              <a:rPr lang="zh-TW" altLang="en-US" sz="1300">
                <a:solidFill>
                  <a:srgbClr val="C00000"/>
                </a:solidFill>
                <a:effectLst/>
              </a:rPr>
              <a:t>能力</a:t>
            </a:r>
            <a:r>
              <a:rPr lang="zh-TW" altLang="en-US" sz="1300">
                <a:effectLst/>
              </a:rPr>
              <a:t>，使其能夠</a:t>
            </a:r>
            <a:r>
              <a:rPr lang="zh-TW" altLang="en-US" sz="1300">
                <a:solidFill>
                  <a:srgbClr val="C00000"/>
                </a:solidFill>
                <a:effectLst/>
              </a:rPr>
              <a:t>分析圖像、文字和短影片</a:t>
            </a:r>
            <a:r>
              <a:rPr lang="zh-TW" altLang="en-US" sz="1300">
                <a:effectLst/>
              </a:rPr>
              <a:t>。此外，該模型</a:t>
            </a:r>
            <a:r>
              <a:rPr lang="zh-TW" altLang="en-US" sz="1300">
                <a:solidFill>
                  <a:srgbClr val="C00000"/>
                </a:solidFill>
                <a:effectLst/>
              </a:rPr>
              <a:t>支援</a:t>
            </a:r>
            <a:r>
              <a:rPr lang="en-US" altLang="zh-TW" sz="1300">
                <a:solidFill>
                  <a:srgbClr val="C00000"/>
                </a:solidFill>
                <a:effectLst/>
              </a:rPr>
              <a:t>128k</a:t>
            </a:r>
            <a:r>
              <a:rPr lang="zh-TW" altLang="en-US" sz="1300">
                <a:solidFill>
                  <a:srgbClr val="C00000"/>
                </a:solidFill>
                <a:effectLst/>
              </a:rPr>
              <a:t>的上下文視窗</a:t>
            </a:r>
            <a:r>
              <a:rPr lang="zh-TW" altLang="en-US" sz="1300">
                <a:effectLst/>
              </a:rPr>
              <a:t>，並內建超過</a:t>
            </a:r>
            <a:r>
              <a:rPr lang="en-US" altLang="zh-TW" sz="1300">
                <a:effectLst/>
              </a:rPr>
              <a:t>35</a:t>
            </a:r>
            <a:r>
              <a:rPr lang="zh-TW" altLang="en-US" sz="1300">
                <a:effectLst/>
              </a:rPr>
              <a:t>種語言的支援，經過預訓練後更可支援超過</a:t>
            </a:r>
            <a:r>
              <a:rPr lang="en-US" altLang="zh-TW" sz="1300">
                <a:effectLst/>
              </a:rPr>
              <a:t>140</a:t>
            </a:r>
            <a:r>
              <a:rPr lang="zh-TW" altLang="en-US" sz="1300">
                <a:effectLst/>
              </a:rPr>
              <a:t>種語言。</a:t>
            </a:r>
            <a:endParaRPr lang="en-US" altLang="zh-TW" sz="1300">
              <a:effectLst/>
            </a:endParaRPr>
          </a:p>
          <a:p>
            <a:pPr marL="285750" indent="-285750">
              <a:buFont typeface="Arial" panose="020B0604020202020204" pitchFamily="34" charset="0"/>
              <a:buChar char="•"/>
            </a:pPr>
            <a:endParaRPr lang="zh-TW" altLang="en-US" sz="1300">
              <a:effectLst/>
            </a:endParaRPr>
          </a:p>
          <a:p>
            <a:pPr marL="285750" indent="-285750">
              <a:buFont typeface="Arial" panose="020B0604020202020204" pitchFamily="34" charset="0"/>
              <a:buChar char="•"/>
            </a:pPr>
            <a:r>
              <a:rPr lang="zh-TW" altLang="en-US" sz="1300">
                <a:effectLst/>
              </a:rPr>
              <a:t>為了提升開發者的應用彈性，</a:t>
            </a:r>
            <a:r>
              <a:rPr lang="en-US" altLang="zh-TW" sz="1300">
                <a:effectLst/>
              </a:rPr>
              <a:t>Gemma 3</a:t>
            </a:r>
            <a:r>
              <a:rPr lang="zh-TW" altLang="en-US" sz="1300">
                <a:effectLst/>
              </a:rPr>
              <a:t>支援功能呼叫和結構化輸出，有助於自動化任務和構建代理體驗。此外，</a:t>
            </a:r>
            <a:r>
              <a:rPr lang="en-US" altLang="zh-TW" sz="1300">
                <a:effectLst/>
              </a:rPr>
              <a:t>Google</a:t>
            </a:r>
            <a:r>
              <a:rPr lang="zh-TW" altLang="en-US" sz="1300">
                <a:effectLst/>
              </a:rPr>
              <a:t>還推出了官方量化版本，以減少模型大小和計算需求，同時保持高準確性。</a:t>
            </a:r>
            <a:endParaRPr lang="en-US" altLang="zh-TW" sz="1300">
              <a:effectLst/>
            </a:endParaRPr>
          </a:p>
          <a:p>
            <a:pPr marL="285750" indent="-285750">
              <a:buFont typeface="Arial" panose="020B0604020202020204" pitchFamily="34" charset="0"/>
              <a:buChar char="•"/>
            </a:pPr>
            <a:endParaRPr lang="zh-TW" altLang="en-US" sz="1300">
              <a:effectLst/>
            </a:endParaRPr>
          </a:p>
          <a:p>
            <a:pPr marL="285750" indent="-285750">
              <a:buFont typeface="Arial" panose="020B0604020202020204" pitchFamily="34" charset="0"/>
              <a:buChar char="•"/>
            </a:pPr>
            <a:r>
              <a:rPr lang="en-US" altLang="zh-TW" sz="1300">
                <a:effectLst/>
              </a:rPr>
              <a:t>Google</a:t>
            </a:r>
            <a:r>
              <a:rPr lang="zh-TW" altLang="en-US" sz="1300">
                <a:effectLst/>
              </a:rPr>
              <a:t>強調， </a:t>
            </a:r>
            <a:r>
              <a:rPr lang="en-US" altLang="zh-TW" sz="1300">
                <a:effectLst/>
              </a:rPr>
              <a:t>Gemma 3</a:t>
            </a:r>
            <a:r>
              <a:rPr lang="zh-TW" altLang="en-US" sz="1300">
                <a:effectLst/>
              </a:rPr>
              <a:t>在</a:t>
            </a:r>
            <a:r>
              <a:rPr lang="en-US" altLang="zh-TW" sz="1300">
                <a:effectLst/>
              </a:rPr>
              <a:t>LMArena</a:t>
            </a:r>
            <a:r>
              <a:rPr lang="zh-TW" altLang="en-US" sz="1300">
                <a:effectLst/>
              </a:rPr>
              <a:t>基準測試中，超越了</a:t>
            </a:r>
            <a:r>
              <a:rPr lang="en-US" altLang="zh-TW" sz="1300">
                <a:effectLst/>
              </a:rPr>
              <a:t>Facebook</a:t>
            </a:r>
            <a:r>
              <a:rPr lang="zh-TW" altLang="en-US" sz="1300">
                <a:effectLst/>
              </a:rPr>
              <a:t>的</a:t>
            </a:r>
            <a:r>
              <a:rPr lang="en-US" altLang="zh-TW" sz="1300">
                <a:effectLst/>
              </a:rPr>
              <a:t>Llama</a:t>
            </a:r>
            <a:r>
              <a:rPr lang="zh-TW" altLang="en-US" sz="1300">
                <a:effectLst/>
              </a:rPr>
              <a:t>、</a:t>
            </a:r>
            <a:r>
              <a:rPr lang="en-US" altLang="zh-TW" sz="1300">
                <a:effectLst/>
              </a:rPr>
              <a:t>DeepSeek</a:t>
            </a:r>
            <a:r>
              <a:rPr lang="zh-TW" altLang="en-US" sz="1300">
                <a:effectLst/>
              </a:rPr>
              <a:t>、以及</a:t>
            </a:r>
            <a:r>
              <a:rPr lang="en-US" altLang="zh-TW" sz="1300">
                <a:effectLst/>
              </a:rPr>
              <a:t>OpenAI</a:t>
            </a:r>
            <a:r>
              <a:rPr lang="zh-TW" altLang="en-US" sz="1300">
                <a:effectLst/>
              </a:rPr>
              <a:t>等競爭對手 ，並且在輝達的 </a:t>
            </a:r>
            <a:r>
              <a:rPr lang="en-US" altLang="zh-TW" sz="1300">
                <a:effectLst/>
              </a:rPr>
              <a:t>GPU </a:t>
            </a:r>
            <a:r>
              <a:rPr lang="zh-TW" altLang="en-US" sz="1300">
                <a:effectLst/>
              </a:rPr>
              <a:t>和專用 </a:t>
            </a:r>
            <a:r>
              <a:rPr lang="en-US" altLang="zh-TW" sz="1300">
                <a:effectLst/>
              </a:rPr>
              <a:t>AI </a:t>
            </a:r>
            <a:r>
              <a:rPr lang="zh-TW" altLang="en-US" sz="1300">
                <a:effectLst/>
              </a:rPr>
              <a:t>硬體上運行具有優化的功能，是「</a:t>
            </a:r>
            <a:r>
              <a:rPr lang="zh-TW" altLang="en-US" sz="1300">
                <a:solidFill>
                  <a:srgbClr val="C00000"/>
                </a:solidFill>
                <a:effectLst/>
              </a:rPr>
              <a:t>可在單一</a:t>
            </a:r>
            <a:r>
              <a:rPr lang="en-US" altLang="zh-TW" sz="1300">
                <a:solidFill>
                  <a:srgbClr val="C00000"/>
                </a:solidFill>
                <a:effectLst/>
              </a:rPr>
              <a:t>GPU</a:t>
            </a:r>
            <a:r>
              <a:rPr lang="zh-TW" altLang="en-US" sz="1300">
                <a:solidFill>
                  <a:srgbClr val="C00000"/>
                </a:solidFill>
                <a:effectLst/>
              </a:rPr>
              <a:t>或</a:t>
            </a:r>
            <a:r>
              <a:rPr lang="en-US" altLang="zh-TW" sz="1300">
                <a:solidFill>
                  <a:srgbClr val="C00000"/>
                </a:solidFill>
                <a:effectLst/>
              </a:rPr>
              <a:t>TPU</a:t>
            </a:r>
            <a:r>
              <a:rPr lang="zh-TW" altLang="en-US" sz="1300">
                <a:solidFill>
                  <a:srgbClr val="C00000"/>
                </a:solidFill>
                <a:effectLst/>
              </a:rPr>
              <a:t>上運行的最強大模型</a:t>
            </a:r>
            <a:r>
              <a:rPr lang="zh-TW" altLang="en-US" sz="1300">
                <a:effectLst/>
              </a:rPr>
              <a:t>。」</a:t>
            </a:r>
            <a:endParaRPr lang="en-US" altLang="zh-TW" sz="1300">
              <a:effectLst/>
            </a:endParaRPr>
          </a:p>
          <a:p>
            <a:pPr marL="285750" indent="-285750">
              <a:buFont typeface="Arial" panose="020B0604020202020204" pitchFamily="34" charset="0"/>
              <a:buChar char="•"/>
            </a:pPr>
            <a:r>
              <a:rPr lang="zh-TW" altLang="en-US" sz="1300">
                <a:effectLst/>
              </a:rPr>
              <a:t>為強化</a:t>
            </a:r>
            <a:r>
              <a:rPr lang="en-US" altLang="zh-TW" sz="1300">
                <a:effectLst/>
              </a:rPr>
              <a:t>Gemma 3 </a:t>
            </a:r>
            <a:r>
              <a:rPr lang="zh-TW" altLang="en-US" sz="1300">
                <a:effectLst/>
              </a:rPr>
              <a:t>安全機制，</a:t>
            </a:r>
            <a:r>
              <a:rPr lang="en-US" altLang="zh-TW" sz="1300">
                <a:effectLst/>
              </a:rPr>
              <a:t>Google</a:t>
            </a:r>
            <a:r>
              <a:rPr lang="zh-TW" altLang="en-US" sz="1300">
                <a:effectLst/>
              </a:rPr>
              <a:t>一併推出</a:t>
            </a:r>
            <a:r>
              <a:rPr lang="en-US" altLang="zh-TW" sz="1300">
                <a:effectLst/>
              </a:rPr>
              <a:t>ShieldGemma 2</a:t>
            </a:r>
            <a:r>
              <a:rPr lang="zh-TW" altLang="en-US" sz="1300">
                <a:effectLst/>
              </a:rPr>
              <a:t>圖像安全檢查器，並針對危險內容、色情、暴力等潛在濫用風險進行評估。</a:t>
            </a:r>
          </a:p>
        </p:txBody>
      </p:sp>
      <p:pic>
        <p:nvPicPr>
          <p:cNvPr id="4" name="圖片 3">
            <a:extLst>
              <a:ext uri="{FF2B5EF4-FFF2-40B4-BE49-F238E27FC236}">
                <a16:creationId xmlns:a16="http://schemas.microsoft.com/office/drawing/2014/main" id="{F54B8F1D-0714-2244-A483-49C05995D013}"/>
              </a:ext>
            </a:extLst>
          </p:cNvPr>
          <p:cNvPicPr>
            <a:picLocks noChangeAspect="1"/>
          </p:cNvPicPr>
          <p:nvPr/>
        </p:nvPicPr>
        <p:blipFill>
          <a:blip r:embed="rId6"/>
          <a:stretch>
            <a:fillRect/>
          </a:stretch>
        </p:blipFill>
        <p:spPr>
          <a:xfrm>
            <a:off x="181546" y="4077072"/>
            <a:ext cx="4572000" cy="2884170"/>
          </a:xfrm>
          <a:prstGeom prst="rect">
            <a:avLst/>
          </a:prstGeom>
        </p:spPr>
      </p:pic>
      <p:sp>
        <p:nvSpPr>
          <p:cNvPr id="6" name="文字方塊 5">
            <a:extLst>
              <a:ext uri="{FF2B5EF4-FFF2-40B4-BE49-F238E27FC236}">
                <a16:creationId xmlns:a16="http://schemas.microsoft.com/office/drawing/2014/main" id="{B325AB70-02C3-4A35-D84B-88285B94AA56}"/>
              </a:ext>
            </a:extLst>
          </p:cNvPr>
          <p:cNvSpPr txBox="1"/>
          <p:nvPr/>
        </p:nvSpPr>
        <p:spPr>
          <a:xfrm>
            <a:off x="4883248" y="4005064"/>
            <a:ext cx="4102422" cy="1015663"/>
          </a:xfrm>
          <a:prstGeom prst="rect">
            <a:avLst/>
          </a:prstGeom>
          <a:noFill/>
        </p:spPr>
        <p:txBody>
          <a:bodyPr wrap="square">
            <a:spAutoFit/>
          </a:bodyPr>
          <a:lstStyle/>
          <a:p>
            <a:r>
              <a:rPr lang="zh-TW" altLang="en-US" sz="1200" b="1">
                <a:latin typeface="+mj-ea"/>
                <a:ea typeface="+mj-ea"/>
              </a:rPr>
              <a:t>這張圖表根據</a:t>
            </a:r>
            <a:r>
              <a:rPr lang="en-US" altLang="zh-TW" sz="1200" b="1">
                <a:latin typeface="+mj-ea"/>
                <a:ea typeface="+mj-ea"/>
              </a:rPr>
              <a:t>Chatbot Arena Elo</a:t>
            </a:r>
            <a:r>
              <a:rPr lang="zh-TW" altLang="en-US" sz="1200" b="1">
                <a:latin typeface="+mj-ea"/>
                <a:ea typeface="+mj-ea"/>
              </a:rPr>
              <a:t>分數對各家</a:t>
            </a:r>
            <a:r>
              <a:rPr lang="en-US" altLang="zh-TW" sz="1200" b="1">
                <a:latin typeface="+mj-ea"/>
                <a:ea typeface="+mj-ea"/>
              </a:rPr>
              <a:t>AI</a:t>
            </a:r>
            <a:r>
              <a:rPr lang="zh-TW" altLang="en-US" sz="1200" b="1">
                <a:latin typeface="+mj-ea"/>
                <a:ea typeface="+mj-ea"/>
              </a:rPr>
              <a:t>模型進行排名，</a:t>
            </a:r>
            <a:r>
              <a:rPr lang="en-US" altLang="zh-TW" sz="1200" b="1">
                <a:latin typeface="+mj-ea"/>
                <a:ea typeface="+mj-ea"/>
              </a:rPr>
              <a:t>Gemma 3 27B </a:t>
            </a:r>
            <a:r>
              <a:rPr lang="zh-TW" altLang="en-US" sz="1200" b="1">
                <a:latin typeface="+mj-ea"/>
                <a:ea typeface="+mj-ea"/>
              </a:rPr>
              <a:t>排名第二，但它僅需要單個</a:t>
            </a:r>
            <a:r>
              <a:rPr lang="en-US" altLang="zh-TW" sz="1200" b="1">
                <a:latin typeface="+mj-ea"/>
                <a:ea typeface="+mj-ea"/>
              </a:rPr>
              <a:t>GPU</a:t>
            </a:r>
            <a:r>
              <a:rPr lang="zh-TW" altLang="en-US" sz="1200" b="1">
                <a:latin typeface="+mj-ea"/>
                <a:ea typeface="+mj-ea"/>
              </a:rPr>
              <a:t>。</a:t>
            </a:r>
            <a:endParaRPr lang="en-US" altLang="zh-TW" sz="1200" b="1">
              <a:latin typeface="+mj-ea"/>
              <a:ea typeface="+mj-ea"/>
            </a:endParaRPr>
          </a:p>
          <a:p>
            <a:endParaRPr lang="en-US" altLang="zh-TW" sz="1200" b="1">
              <a:latin typeface="+mj-ea"/>
              <a:ea typeface="+mj-ea"/>
            </a:endParaRPr>
          </a:p>
          <a:p>
            <a:r>
              <a:rPr lang="en-US" altLang="zh-TW" sz="1200" b="1">
                <a:latin typeface="+mj-ea"/>
                <a:ea typeface="+mj-ea"/>
              </a:rPr>
              <a:t>https://huggingface.co/spaces/lmarena-ai/chatbot-arena-leaderboard</a:t>
            </a:r>
            <a:endParaRPr lang="zh-TW" altLang="en-US" sz="1200" b="1">
              <a:latin typeface="+mj-ea"/>
              <a:ea typeface="+mj-ea"/>
            </a:endParaRPr>
          </a:p>
        </p:txBody>
      </p:sp>
      <p:pic>
        <p:nvPicPr>
          <p:cNvPr id="8" name="圖片 7">
            <a:extLst>
              <a:ext uri="{FF2B5EF4-FFF2-40B4-BE49-F238E27FC236}">
                <a16:creationId xmlns:a16="http://schemas.microsoft.com/office/drawing/2014/main" id="{1A24A874-3FA9-5600-D679-B789BDB17EEA}"/>
              </a:ext>
            </a:extLst>
          </p:cNvPr>
          <p:cNvPicPr>
            <a:picLocks noChangeAspect="1"/>
          </p:cNvPicPr>
          <p:nvPr/>
        </p:nvPicPr>
        <p:blipFill>
          <a:blip r:embed="rId7"/>
          <a:stretch>
            <a:fillRect/>
          </a:stretch>
        </p:blipFill>
        <p:spPr>
          <a:xfrm>
            <a:off x="4878542" y="5120246"/>
            <a:ext cx="3995936" cy="1760380"/>
          </a:xfrm>
          <a:prstGeom prst="rect">
            <a:avLst/>
          </a:prstGeom>
        </p:spPr>
      </p:pic>
    </p:spTree>
    <p:extLst>
      <p:ext uri="{BB962C8B-B14F-4D97-AF65-F5344CB8AC3E}">
        <p14:creationId xmlns:p14="http://schemas.microsoft.com/office/powerpoint/2010/main" val="366543997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3E0B18-3F09-CAC6-A07B-4FD5CA3A3EEC}"/>
              </a:ext>
            </a:extLst>
          </p:cNvPr>
          <p:cNvSpPr>
            <a:spLocks noGrp="1"/>
          </p:cNvSpPr>
          <p:nvPr>
            <p:ph type="title"/>
          </p:nvPr>
        </p:nvSpPr>
        <p:spPr/>
        <p:txBody>
          <a:bodyPr/>
          <a:lstStyle/>
          <a:p>
            <a:r>
              <a:rPr lang="en-US" altLang="zh-TW"/>
              <a:t>Gemma 3</a:t>
            </a:r>
            <a:r>
              <a:rPr lang="zh-TW" altLang="en-US"/>
              <a:t>！最強</a:t>
            </a:r>
            <a:r>
              <a:rPr lang="en-US" altLang="zh-TW"/>
              <a:t>AI</a:t>
            </a:r>
            <a:r>
              <a:rPr lang="zh-TW" altLang="en-US"/>
              <a:t>視覺模型，免費開源</a:t>
            </a:r>
          </a:p>
        </p:txBody>
      </p:sp>
      <p:sp>
        <p:nvSpPr>
          <p:cNvPr id="3" name="內容版面配置區 2">
            <a:extLst>
              <a:ext uri="{FF2B5EF4-FFF2-40B4-BE49-F238E27FC236}">
                <a16:creationId xmlns:a16="http://schemas.microsoft.com/office/drawing/2014/main" id="{24667FEA-A81B-8E3D-B440-DF976EE4F5FC}"/>
              </a:ext>
            </a:extLst>
          </p:cNvPr>
          <p:cNvSpPr>
            <a:spLocks noGrp="1"/>
          </p:cNvSpPr>
          <p:nvPr>
            <p:ph idx="1"/>
          </p:nvPr>
        </p:nvSpPr>
        <p:spPr/>
        <p:txBody>
          <a:bodyPr/>
          <a:lstStyle/>
          <a:p>
            <a:r>
              <a:rPr lang="en-US" altLang="zh-TW"/>
              <a:t>https://youtu.be/1034tFMRjvM</a:t>
            </a:r>
            <a:endParaRPr lang="zh-TW" altLang="en-US"/>
          </a:p>
        </p:txBody>
      </p:sp>
    </p:spTree>
    <p:extLst>
      <p:ext uri="{BB962C8B-B14F-4D97-AF65-F5344CB8AC3E}">
        <p14:creationId xmlns:p14="http://schemas.microsoft.com/office/powerpoint/2010/main" val="238148940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D1B9249-0AB2-A574-9C99-82DE12394F7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451" y="908720"/>
            <a:ext cx="8594985" cy="5328571"/>
          </a:xfrm>
          <a:prstGeom prst="rect">
            <a:avLst/>
          </a:prstGeom>
        </p:spPr>
      </p:pic>
      <p:sp>
        <p:nvSpPr>
          <p:cNvPr id="6" name="文字方塊 5">
            <a:extLst>
              <a:ext uri="{FF2B5EF4-FFF2-40B4-BE49-F238E27FC236}">
                <a16:creationId xmlns:a16="http://schemas.microsoft.com/office/drawing/2014/main" id="{1D248AFD-BE45-5AE8-5979-4C347A7ADF92}"/>
              </a:ext>
            </a:extLst>
          </p:cNvPr>
          <p:cNvSpPr txBox="1"/>
          <p:nvPr/>
        </p:nvSpPr>
        <p:spPr>
          <a:xfrm>
            <a:off x="467544" y="136303"/>
            <a:ext cx="7992888" cy="400110"/>
          </a:xfrm>
          <a:prstGeom prst="rect">
            <a:avLst/>
          </a:prstGeom>
          <a:noFill/>
        </p:spPr>
        <p:txBody>
          <a:bodyPr wrap="square">
            <a:spAutoFit/>
          </a:bodyPr>
          <a:lstStyle/>
          <a:p>
            <a:r>
              <a:rPr lang="zh-TW" altLang="en-US" sz="1000"/>
              <a:t>按時間順序展示大型語言模型 </a:t>
            </a:r>
            <a:r>
              <a:rPr lang="en-US" altLang="zh-TW" sz="1000"/>
              <a:t>(LLM) </a:t>
            </a:r>
            <a:r>
              <a:rPr lang="zh-TW" altLang="en-US" sz="1000"/>
              <a:t>從 </a:t>
            </a:r>
            <a:r>
              <a:rPr lang="en-US" altLang="zh-TW" sz="1000"/>
              <a:t>1990 </a:t>
            </a:r>
            <a:r>
              <a:rPr lang="zh-TW" altLang="en-US" sz="1000"/>
              <a:t>年到 </a:t>
            </a:r>
            <a:r>
              <a:rPr lang="en-US" altLang="zh-TW" sz="1000"/>
              <a:t>2023 </a:t>
            </a:r>
            <a:r>
              <a:rPr lang="zh-TW" altLang="en-US" sz="1000"/>
              <a:t>年的演變的時間軸。該圖重點介紹了重要的里程碑，包括 </a:t>
            </a:r>
            <a:r>
              <a:rPr lang="en-US" altLang="zh-TW" sz="1000"/>
              <a:t>BERT</a:t>
            </a:r>
            <a:r>
              <a:rPr lang="zh-TW" altLang="en-US" sz="1000"/>
              <a:t>、</a:t>
            </a:r>
            <a:r>
              <a:rPr lang="en-US" altLang="zh-TW" sz="1000"/>
              <a:t>GPT </a:t>
            </a:r>
            <a:r>
              <a:rPr lang="zh-TW" altLang="en-US" sz="1000"/>
              <a:t>系列的發展，以及 </a:t>
            </a:r>
            <a:r>
              <a:rPr lang="en-US" altLang="zh-TW" sz="1000"/>
              <a:t>GPT-4 </a:t>
            </a:r>
            <a:r>
              <a:rPr lang="zh-TW" altLang="en-US" sz="1000"/>
              <a:t>和 </a:t>
            </a:r>
            <a:r>
              <a:rPr lang="en-US" altLang="zh-TW" sz="1000"/>
              <a:t>ChatGPT </a:t>
            </a:r>
            <a:r>
              <a:rPr lang="zh-TW" altLang="en-US" sz="1000"/>
              <a:t>等最新創新，展示了 </a:t>
            </a:r>
            <a:r>
              <a:rPr lang="en-US" altLang="zh-TW" sz="1000"/>
              <a:t>LLM </a:t>
            </a:r>
            <a:r>
              <a:rPr lang="zh-TW" altLang="en-US" sz="1000"/>
              <a:t>技術隨著時間的推移而取得的快速進展。 </a:t>
            </a:r>
          </a:p>
        </p:txBody>
      </p:sp>
    </p:spTree>
    <p:extLst>
      <p:ext uri="{BB962C8B-B14F-4D97-AF65-F5344CB8AC3E}">
        <p14:creationId xmlns:p14="http://schemas.microsoft.com/office/powerpoint/2010/main" val="415341003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F35961-E8E8-99EC-547F-5554AAE44E6B}"/>
              </a:ext>
            </a:extLst>
          </p:cNvPr>
          <p:cNvSpPr>
            <a:spLocks noGrp="1"/>
          </p:cNvSpPr>
          <p:nvPr>
            <p:ph type="title"/>
          </p:nvPr>
        </p:nvSpPr>
        <p:spPr>
          <a:xfrm>
            <a:off x="181546" y="44449"/>
            <a:ext cx="8854950" cy="504231"/>
          </a:xfrm>
        </p:spPr>
        <p:txBody>
          <a:bodyPr/>
          <a:lstStyle/>
          <a:p>
            <a:r>
              <a:rPr lang="en-US" altLang="zh-TW"/>
              <a:t>Claude </a:t>
            </a:r>
            <a:endParaRPr lang="zh-TW" altLang="en-US"/>
          </a:p>
        </p:txBody>
      </p:sp>
      <p:sp>
        <p:nvSpPr>
          <p:cNvPr id="3" name="內容版面配置區 2">
            <a:extLst>
              <a:ext uri="{FF2B5EF4-FFF2-40B4-BE49-F238E27FC236}">
                <a16:creationId xmlns:a16="http://schemas.microsoft.com/office/drawing/2014/main" id="{AB75E0D1-9BCD-65FA-7100-273DD63A1543}"/>
              </a:ext>
            </a:extLst>
          </p:cNvPr>
          <p:cNvSpPr>
            <a:spLocks noGrp="1"/>
          </p:cNvSpPr>
          <p:nvPr>
            <p:ph idx="1"/>
          </p:nvPr>
        </p:nvSpPr>
        <p:spPr>
          <a:xfrm>
            <a:off x="144525" y="620688"/>
            <a:ext cx="8854950" cy="5400452"/>
          </a:xfrm>
        </p:spPr>
        <p:txBody>
          <a:bodyPr/>
          <a:lstStyle/>
          <a:p>
            <a:r>
              <a:rPr lang="en-US" altLang="zh-TW" sz="1400" b="0">
                <a:effectLst/>
              </a:rPr>
              <a:t>Claude </a:t>
            </a:r>
            <a:r>
              <a:rPr lang="zh-TW" altLang="en-US" sz="1400" b="0">
                <a:effectLst/>
              </a:rPr>
              <a:t>為美國科技公司 </a:t>
            </a:r>
            <a:r>
              <a:rPr lang="en-US" altLang="zh-TW" sz="1400" b="0">
                <a:effectLst/>
              </a:rPr>
              <a:t>Anthropic </a:t>
            </a:r>
            <a:r>
              <a:rPr lang="zh-TW" altLang="en-US" sz="1400" b="0">
                <a:effectLst/>
              </a:rPr>
              <a:t>所開發的 </a:t>
            </a:r>
            <a:r>
              <a:rPr lang="en-US" altLang="zh-TW" sz="1400" b="0">
                <a:effectLst/>
              </a:rPr>
              <a:t>AI </a:t>
            </a:r>
            <a:r>
              <a:rPr lang="zh-TW" altLang="en-US" sz="1400" b="0">
                <a:effectLst/>
              </a:rPr>
              <a:t>大型語言模型聊天機器人。原本任職於</a:t>
            </a:r>
            <a:r>
              <a:rPr lang="en-US" altLang="zh-TW" sz="1400" b="0">
                <a:effectLst/>
              </a:rPr>
              <a:t>OpenAI </a:t>
            </a:r>
            <a:r>
              <a:rPr lang="zh-TW" altLang="en-US" sz="1400" b="0">
                <a:effectLst/>
              </a:rPr>
              <a:t>的工程師，也就是開發 </a:t>
            </a:r>
            <a:r>
              <a:rPr lang="en-US" altLang="zh-TW" sz="1400" b="0">
                <a:effectLst/>
              </a:rPr>
              <a:t>ChatGPT </a:t>
            </a:r>
            <a:r>
              <a:rPr lang="zh-TW" altLang="en-US" sz="1400" b="0">
                <a:effectLst/>
              </a:rPr>
              <a:t>的公司，在 </a:t>
            </a:r>
            <a:r>
              <a:rPr lang="en-US" altLang="zh-TW" sz="1400" b="0">
                <a:effectLst/>
              </a:rPr>
              <a:t>2021 </a:t>
            </a:r>
            <a:r>
              <a:rPr lang="zh-TW" altLang="en-US" sz="1400" b="0">
                <a:effectLst/>
              </a:rPr>
              <a:t>年決定離開這個團隊，於 </a:t>
            </a:r>
            <a:r>
              <a:rPr lang="en-US" altLang="zh-TW" sz="1400" b="0">
                <a:effectLst/>
              </a:rPr>
              <a:t>2021 </a:t>
            </a:r>
            <a:r>
              <a:rPr lang="zh-TW" altLang="en-US" sz="1400" b="0">
                <a:effectLst/>
              </a:rPr>
              <a:t>年創立了 </a:t>
            </a:r>
            <a:r>
              <a:rPr lang="en-US" altLang="zh-TW" sz="1400" b="0">
                <a:effectLst/>
              </a:rPr>
              <a:t>Anthropic</a:t>
            </a:r>
            <a:r>
              <a:rPr lang="zh-TW" altLang="en-US" sz="1400" b="0">
                <a:effectLst/>
              </a:rPr>
              <a:t>，並在 </a:t>
            </a:r>
            <a:r>
              <a:rPr lang="en-US" altLang="zh-TW" sz="1400" b="0">
                <a:effectLst/>
              </a:rPr>
              <a:t>2023 </a:t>
            </a:r>
            <a:r>
              <a:rPr lang="zh-TW" altLang="en-US" sz="1400" b="0">
                <a:effectLst/>
              </a:rPr>
              <a:t>年 </a:t>
            </a:r>
            <a:r>
              <a:rPr lang="en-US" altLang="zh-TW" sz="1400" b="0">
                <a:effectLst/>
              </a:rPr>
              <a:t>3 </a:t>
            </a:r>
            <a:r>
              <a:rPr lang="zh-TW" altLang="en-US" sz="1400" b="0">
                <a:effectLst/>
              </a:rPr>
              <a:t>月首度推出 </a:t>
            </a:r>
            <a:r>
              <a:rPr lang="en-US" altLang="zh-TW" sz="1400" b="0">
                <a:effectLst/>
              </a:rPr>
              <a:t>Claude</a:t>
            </a:r>
            <a:r>
              <a:rPr lang="zh-TW" altLang="en-US" sz="1400" b="0">
                <a:effectLst/>
              </a:rPr>
              <a:t>，發展至今獲得</a:t>
            </a:r>
            <a:r>
              <a:rPr lang="en-US" altLang="zh-TW" sz="1400" b="0">
                <a:effectLst/>
              </a:rPr>
              <a:t>Amazon </a:t>
            </a:r>
            <a:r>
              <a:rPr lang="zh-TW" altLang="en-US" sz="1400" b="0">
                <a:effectLst/>
              </a:rPr>
              <a:t>與 </a:t>
            </a:r>
            <a:r>
              <a:rPr lang="en-US" altLang="zh-TW" sz="1400" b="0">
                <a:effectLst/>
              </a:rPr>
              <a:t>Google </a:t>
            </a:r>
            <a:r>
              <a:rPr lang="zh-TW" altLang="en-US" sz="1400" b="0">
                <a:effectLst/>
              </a:rPr>
              <a:t>重金投資，已成為先進的人工智慧聊天機器人之一，也有不少網友與媒體將 </a:t>
            </a:r>
            <a:r>
              <a:rPr lang="en-US" altLang="zh-TW" sz="1400" b="0">
                <a:effectLst/>
              </a:rPr>
              <a:t>Claude </a:t>
            </a:r>
            <a:r>
              <a:rPr lang="zh-TW" altLang="en-US" sz="1400" b="0">
                <a:effectLst/>
              </a:rPr>
              <a:t>譽為 </a:t>
            </a:r>
            <a:r>
              <a:rPr lang="en-US" altLang="zh-TW" sz="1400" b="0">
                <a:effectLst/>
              </a:rPr>
              <a:t>ChatGPT </a:t>
            </a:r>
            <a:r>
              <a:rPr lang="zh-TW" altLang="en-US" sz="1400" b="0">
                <a:effectLst/>
              </a:rPr>
              <a:t>的競爭對手</a:t>
            </a:r>
            <a:endParaRPr lang="en-US" altLang="zh-TW" sz="1400" b="0">
              <a:effectLst/>
            </a:endParaRPr>
          </a:p>
          <a:p>
            <a:r>
              <a:rPr lang="en-US" altLang="zh-TW" sz="1400" b="0">
                <a:effectLst/>
              </a:rPr>
              <a:t>Claude </a:t>
            </a:r>
            <a:r>
              <a:rPr lang="zh-TW" altLang="en-US" sz="1400" b="0">
                <a:effectLst/>
              </a:rPr>
              <a:t>為 </a:t>
            </a:r>
            <a:r>
              <a:rPr lang="en-US" altLang="zh-TW" sz="1400" b="0">
                <a:effectLst/>
              </a:rPr>
              <a:t>Anthropic </a:t>
            </a:r>
            <a:r>
              <a:rPr lang="zh-TW" altLang="en-US" sz="1400" b="0">
                <a:effectLst/>
              </a:rPr>
              <a:t>致力於打造安全且無害的人工智慧語言模型，採用獨家開發專利技術「合憲</a:t>
            </a:r>
            <a:r>
              <a:rPr lang="en-US" altLang="zh-TW" sz="1400" b="0">
                <a:effectLst/>
              </a:rPr>
              <a:t>AI</a:t>
            </a:r>
            <a:r>
              <a:rPr lang="zh-TW" altLang="en-US" sz="1400" b="0">
                <a:effectLst/>
              </a:rPr>
              <a:t>」</a:t>
            </a:r>
            <a:r>
              <a:rPr lang="en-US" altLang="zh-TW" sz="1100" b="0" i="0">
                <a:solidFill>
                  <a:srgbClr val="202122"/>
                </a:solidFill>
                <a:effectLst/>
                <a:latin typeface="Arial" panose="020B0604020202020204" pitchFamily="34" charset="0"/>
              </a:rPr>
              <a:t> </a:t>
            </a:r>
            <a:r>
              <a:rPr lang="zh-TW" altLang="en-US" sz="1100" b="0" i="0">
                <a:solidFill>
                  <a:srgbClr val="202122"/>
                </a:solidFill>
                <a:effectLst/>
                <a:latin typeface="Arial" panose="020B0604020202020204" pitchFamily="34" charset="0"/>
              </a:rPr>
              <a:t>（</a:t>
            </a:r>
            <a:r>
              <a:rPr lang="en-US" altLang="zh-TW" sz="1100" b="0" i="0">
                <a:solidFill>
                  <a:srgbClr val="202122"/>
                </a:solidFill>
                <a:effectLst/>
                <a:latin typeface="Arial" panose="020B0604020202020204" pitchFamily="34" charset="0"/>
              </a:rPr>
              <a:t>Constitutional AI</a:t>
            </a:r>
            <a:r>
              <a:rPr lang="zh-TW" altLang="en-US" sz="1100" b="0" i="0">
                <a:solidFill>
                  <a:srgbClr val="202122"/>
                </a:solidFill>
                <a:effectLst/>
                <a:latin typeface="Arial" panose="020B0604020202020204" pitchFamily="34" charset="0"/>
              </a:rPr>
              <a:t>，縮寫</a:t>
            </a:r>
            <a:r>
              <a:rPr lang="en-US" altLang="zh-TW" sz="1100" b="0" i="0">
                <a:solidFill>
                  <a:srgbClr val="202122"/>
                </a:solidFill>
                <a:effectLst/>
                <a:latin typeface="Arial" panose="020B0604020202020204" pitchFamily="34" charset="0"/>
              </a:rPr>
              <a:t>CAI</a:t>
            </a:r>
            <a:r>
              <a:rPr lang="zh-TW" altLang="en-US" sz="1100" b="0" i="0">
                <a:solidFill>
                  <a:srgbClr val="202122"/>
                </a:solidFill>
                <a:effectLst/>
                <a:latin typeface="Arial" panose="020B0604020202020204" pitchFamily="34" charset="0"/>
              </a:rPr>
              <a:t>，相關稱呼</a:t>
            </a:r>
            <a:r>
              <a:rPr lang="zh-TW" altLang="en-US" sz="1100" b="1" i="0">
                <a:solidFill>
                  <a:srgbClr val="202122"/>
                </a:solidFill>
                <a:effectLst/>
                <a:latin typeface="Arial" panose="020B0604020202020204" pitchFamily="34" charset="0"/>
              </a:rPr>
              <a:t>合憲</a:t>
            </a:r>
            <a:r>
              <a:rPr lang="en-US" altLang="zh-TW" sz="1100" b="1" i="0">
                <a:solidFill>
                  <a:srgbClr val="202122"/>
                </a:solidFill>
                <a:effectLst/>
                <a:latin typeface="Arial" panose="020B0604020202020204" pitchFamily="34" charset="0"/>
              </a:rPr>
              <a:t>AI</a:t>
            </a:r>
            <a:r>
              <a:rPr lang="zh-TW" altLang="en-US" sz="1100" b="0" i="0">
                <a:solidFill>
                  <a:srgbClr val="202122"/>
                </a:solidFill>
                <a:effectLst/>
                <a:latin typeface="Arial" panose="020B0604020202020204" pitchFamily="34" charset="0"/>
              </a:rPr>
              <a:t>、</a:t>
            </a:r>
            <a:r>
              <a:rPr lang="en-US" altLang="zh-TW" sz="1100" b="1" i="0">
                <a:solidFill>
                  <a:srgbClr val="202122"/>
                </a:solidFill>
                <a:effectLst/>
                <a:latin typeface="Arial" panose="020B0604020202020204" pitchFamily="34" charset="0"/>
              </a:rPr>
              <a:t>AI</a:t>
            </a:r>
            <a:r>
              <a:rPr lang="zh-TW" altLang="en-US" sz="1100" b="1" i="0">
                <a:solidFill>
                  <a:srgbClr val="202122"/>
                </a:solidFill>
                <a:effectLst/>
                <a:latin typeface="Arial" panose="020B0604020202020204" pitchFamily="34" charset="0"/>
              </a:rPr>
              <a:t>憲法</a:t>
            </a:r>
            <a:r>
              <a:rPr lang="zh-TW" altLang="en-US" sz="1100" b="0" i="0">
                <a:solidFill>
                  <a:srgbClr val="202122"/>
                </a:solidFill>
                <a:effectLst/>
                <a:latin typeface="Arial" panose="020B0604020202020204" pitchFamily="34" charset="0"/>
              </a:rPr>
              <a:t>） </a:t>
            </a:r>
            <a:r>
              <a:rPr lang="zh-TW" altLang="en-US" sz="1400" b="0">
                <a:effectLst/>
              </a:rPr>
              <a:t>，基於世界人權宣言（</a:t>
            </a:r>
            <a:r>
              <a:rPr lang="en-US" altLang="zh-TW" sz="1400" b="0">
                <a:effectLst/>
              </a:rPr>
              <a:t>UDHR</a:t>
            </a:r>
            <a:r>
              <a:rPr lang="zh-TW" altLang="en-US" sz="1400" b="0">
                <a:effectLst/>
              </a:rPr>
              <a:t>）與蘋果公司服務條款等法律框架，打造</a:t>
            </a:r>
            <a:r>
              <a:rPr lang="zh-TW" altLang="en-US" sz="1400" b="0">
                <a:solidFill>
                  <a:srgbClr val="FF0000"/>
                </a:solidFill>
                <a:effectLst/>
              </a:rPr>
              <a:t>「人類不會害怕的</a:t>
            </a:r>
            <a:r>
              <a:rPr lang="en-US" altLang="zh-TW" sz="1400" b="0">
                <a:solidFill>
                  <a:srgbClr val="FF0000"/>
                </a:solidFill>
                <a:effectLst/>
              </a:rPr>
              <a:t>AI</a:t>
            </a:r>
            <a:r>
              <a:rPr lang="zh-TW" altLang="en-US" sz="1400" b="0">
                <a:solidFill>
                  <a:srgbClr val="FF0000"/>
                </a:solidFill>
                <a:effectLst/>
              </a:rPr>
              <a:t>」，</a:t>
            </a:r>
            <a:r>
              <a:rPr lang="zh-TW" altLang="en-US" sz="1400" b="0">
                <a:effectLst/>
              </a:rPr>
              <a:t>在科技進步同時，也注重公平正義與隱私，主打創新價值觀並具可靠性讓使用者更安心。</a:t>
            </a:r>
          </a:p>
          <a:p>
            <a:endParaRPr lang="zh-TW" altLang="en-US" sz="1400" b="0">
              <a:effectLst/>
            </a:endParaRPr>
          </a:p>
          <a:p>
            <a:r>
              <a:rPr lang="en-US" altLang="zh-TW" sz="1400" b="0">
                <a:effectLst/>
              </a:rPr>
              <a:t>2024 </a:t>
            </a:r>
            <a:r>
              <a:rPr lang="zh-TW" altLang="en-US" sz="1400" b="0">
                <a:effectLst/>
              </a:rPr>
              <a:t>年 </a:t>
            </a:r>
            <a:r>
              <a:rPr lang="en-US" altLang="zh-TW" sz="1400" b="0">
                <a:effectLst/>
              </a:rPr>
              <a:t>3 </a:t>
            </a:r>
            <a:r>
              <a:rPr lang="zh-TW" altLang="en-US" sz="1400" b="0">
                <a:effectLst/>
              </a:rPr>
              <a:t>月推出目前最新的 </a:t>
            </a:r>
            <a:r>
              <a:rPr lang="en-US" altLang="zh-TW" sz="1400" b="0">
                <a:effectLst/>
              </a:rPr>
              <a:t>Claude 3 </a:t>
            </a:r>
            <a:r>
              <a:rPr lang="zh-TW" altLang="en-US" sz="1400" b="0">
                <a:effectLst/>
              </a:rPr>
              <a:t>系列分為 </a:t>
            </a:r>
            <a:r>
              <a:rPr lang="en-US" altLang="zh-TW" sz="1400" b="0">
                <a:effectLst/>
              </a:rPr>
              <a:t>Haiku</a:t>
            </a:r>
            <a:r>
              <a:rPr lang="zh-TW" altLang="en-US" sz="1400" b="0">
                <a:effectLst/>
              </a:rPr>
              <a:t>、</a:t>
            </a:r>
            <a:r>
              <a:rPr lang="en-US" altLang="zh-TW" sz="1400" b="0">
                <a:effectLst/>
              </a:rPr>
              <a:t>Sonnet</a:t>
            </a:r>
            <a:r>
              <a:rPr lang="zh-TW" altLang="en-US" sz="1400" b="0">
                <a:effectLst/>
              </a:rPr>
              <a:t>及</a:t>
            </a:r>
            <a:r>
              <a:rPr lang="en-US" altLang="zh-TW" sz="1400" b="0">
                <a:effectLst/>
              </a:rPr>
              <a:t>Opus</a:t>
            </a:r>
            <a:r>
              <a:rPr lang="zh-TW" altLang="en-US" sz="1400" b="0">
                <a:effectLst/>
              </a:rPr>
              <a:t>。</a:t>
            </a:r>
          </a:p>
          <a:p>
            <a:pPr marL="285750" indent="-285750">
              <a:buFont typeface="Arial" panose="020B0604020202020204" pitchFamily="34" charset="0"/>
              <a:buChar char="•"/>
            </a:pPr>
            <a:r>
              <a:rPr lang="en-US" altLang="zh-TW" sz="1400" b="0">
                <a:effectLst/>
              </a:rPr>
              <a:t>Claude 3 Haiku</a:t>
            </a:r>
            <a:r>
              <a:rPr lang="zh-TW" altLang="en-US" sz="1400" b="0">
                <a:effectLst/>
              </a:rPr>
              <a:t>：名稱來自日本「俳句」，提供快速的回應與高 </a:t>
            </a:r>
            <a:r>
              <a:rPr lang="en-US" altLang="zh-TW" sz="1400" b="0">
                <a:effectLst/>
              </a:rPr>
              <a:t>CP </a:t>
            </a:r>
            <a:r>
              <a:rPr lang="zh-TW" altLang="en-US" sz="1400" b="0">
                <a:effectLst/>
              </a:rPr>
              <a:t>值，</a:t>
            </a:r>
            <a:r>
              <a:rPr lang="en-US" altLang="zh-TW" sz="1400" b="0">
                <a:effectLst/>
              </a:rPr>
              <a:t>3 </a:t>
            </a:r>
            <a:r>
              <a:rPr lang="zh-TW" altLang="en-US" sz="1400" b="0">
                <a:effectLst/>
              </a:rPr>
              <a:t>秒內可閱讀 </a:t>
            </a:r>
            <a:r>
              <a:rPr lang="en-US" altLang="zh-TW" sz="1400" b="0">
                <a:effectLst/>
              </a:rPr>
              <a:t>10,000 </a:t>
            </a:r>
            <a:r>
              <a:rPr lang="zh-TW" altLang="en-US" sz="1400" b="0">
                <a:effectLst/>
              </a:rPr>
              <a:t>個 </a:t>
            </a:r>
            <a:r>
              <a:rPr lang="en-US" altLang="zh-TW" sz="1400" b="0">
                <a:effectLst/>
              </a:rPr>
              <a:t>token </a:t>
            </a:r>
            <a:r>
              <a:rPr lang="zh-TW" altLang="en-US" sz="1400" b="0">
                <a:effectLst/>
              </a:rPr>
              <a:t>的高速與高水準，目前在部份地區上開放於亞馬遜 </a:t>
            </a:r>
            <a:r>
              <a:rPr lang="en-US" altLang="zh-TW" sz="1400" b="0">
                <a:effectLst/>
              </a:rPr>
              <a:t>AWS </a:t>
            </a:r>
            <a:r>
              <a:rPr lang="zh-TW" altLang="en-US" sz="1400" b="0">
                <a:effectLst/>
              </a:rPr>
              <a:t>上使用。</a:t>
            </a:r>
          </a:p>
          <a:p>
            <a:pPr marL="285750" indent="-285750">
              <a:buFont typeface="Arial" panose="020B0604020202020204" pitchFamily="34" charset="0"/>
              <a:buChar char="•"/>
            </a:pPr>
            <a:r>
              <a:rPr lang="en-US" altLang="zh-TW" sz="1400" b="0">
                <a:effectLst/>
              </a:rPr>
              <a:t>Claude 3 Sonnet</a:t>
            </a:r>
            <a:r>
              <a:rPr lang="zh-TW" altLang="en-US" sz="1400" b="0">
                <a:effectLst/>
              </a:rPr>
              <a:t>：單字原為英國莎士比亞十四行詩，免費版本之一，部份服務可付費後擴增，強調耐用性與功能性。</a:t>
            </a:r>
          </a:p>
          <a:p>
            <a:pPr marL="285750" indent="-285750">
              <a:buFont typeface="Arial" panose="020B0604020202020204" pitchFamily="34" charset="0"/>
              <a:buChar char="•"/>
            </a:pPr>
            <a:r>
              <a:rPr lang="en-US" altLang="zh-TW" sz="1400" b="0">
                <a:effectLst/>
              </a:rPr>
              <a:t>Claude 3 Opus</a:t>
            </a:r>
            <a:r>
              <a:rPr lang="zh-TW" altLang="en-US" sz="1400" b="0">
                <a:effectLst/>
              </a:rPr>
              <a:t>：古羅馬拉丁語的「巨作」，須付費之高階版本，從名稱就可看出其智慧程度不凡，並可處理更大更多資料量。</a:t>
            </a:r>
            <a:endParaRPr lang="en-US" altLang="zh-TW" sz="1400" b="0">
              <a:effectLst/>
            </a:endParaRPr>
          </a:p>
          <a:p>
            <a:pPr marL="285750" indent="-285750">
              <a:buFont typeface="Arial" panose="020B0604020202020204" pitchFamily="34" charset="0"/>
              <a:buChar char="•"/>
            </a:pPr>
            <a:r>
              <a:rPr lang="en-US" altLang="zh-TW" sz="1100" b="0" i="0">
                <a:solidFill>
                  <a:srgbClr val="333333"/>
                </a:solidFill>
                <a:effectLst/>
                <a:latin typeface="微軟正黑體" panose="020B0604030504040204" pitchFamily="34" charset="-120"/>
                <a:ea typeface="微軟正黑體" panose="020B0604030504040204" pitchFamily="34" charset="-120"/>
              </a:rPr>
              <a:t>AI</a:t>
            </a:r>
            <a:r>
              <a:rPr lang="zh-TW" altLang="en-US" sz="1100" b="0" i="0">
                <a:solidFill>
                  <a:srgbClr val="333333"/>
                </a:solidFill>
                <a:effectLst/>
                <a:latin typeface="微軟正黑體" panose="020B0604030504040204" pitchFamily="34" charset="-120"/>
                <a:ea typeface="微軟正黑體" panose="020B0604030504040204" pitchFamily="34" charset="-120"/>
              </a:rPr>
              <a:t>模型開發業者</a:t>
            </a:r>
            <a:r>
              <a:rPr lang="en-US" altLang="zh-TW" sz="1100" b="0" i="0">
                <a:solidFill>
                  <a:srgbClr val="333333"/>
                </a:solidFill>
                <a:effectLst/>
                <a:latin typeface="微軟正黑體" panose="020B0604030504040204" pitchFamily="34" charset="-120"/>
                <a:ea typeface="微軟正黑體" panose="020B0604030504040204" pitchFamily="34" charset="-120"/>
              </a:rPr>
              <a:t>Anthropic</a:t>
            </a:r>
            <a:r>
              <a:rPr lang="zh-TW" altLang="en-US" sz="1100" b="0" i="0">
                <a:solidFill>
                  <a:srgbClr val="333333"/>
                </a:solidFill>
                <a:effectLst/>
                <a:latin typeface="微軟正黑體" panose="020B0604030504040204" pitchFamily="34" charset="-120"/>
                <a:ea typeface="微軟正黑體" panose="020B0604030504040204" pitchFamily="34" charset="-120"/>
              </a:rPr>
              <a:t>周二（</a:t>
            </a:r>
            <a:r>
              <a:rPr lang="en-US" altLang="zh-TW" sz="1100" b="0" i="0">
                <a:solidFill>
                  <a:srgbClr val="333333"/>
                </a:solidFill>
                <a:effectLst/>
                <a:latin typeface="微軟正黑體" panose="020B0604030504040204" pitchFamily="34" charset="-120"/>
                <a:ea typeface="微軟正黑體" panose="020B0604030504040204" pitchFamily="34" charset="-120"/>
              </a:rPr>
              <a:t>2024/10/22</a:t>
            </a:r>
            <a:r>
              <a:rPr lang="zh-TW" altLang="en-US" sz="1100" b="0" i="0">
                <a:solidFill>
                  <a:srgbClr val="333333"/>
                </a:solidFill>
                <a:effectLst/>
                <a:latin typeface="微軟正黑體" panose="020B0604030504040204" pitchFamily="34" charset="-120"/>
                <a:ea typeface="微軟正黑體" panose="020B0604030504040204" pitchFamily="34" charset="-120"/>
              </a:rPr>
              <a:t>）</a:t>
            </a:r>
            <a:r>
              <a:rPr lang="zh-TW" altLang="en-US" sz="1100" b="0" i="0" u="none" strike="noStrike">
                <a:solidFill>
                  <a:srgbClr val="000000"/>
                </a:solidFill>
                <a:effectLst/>
                <a:latin typeface="微軟正黑體" panose="020B0604030504040204" pitchFamily="34" charset="-120"/>
                <a:ea typeface="微軟正黑體" panose="020B0604030504040204" pitchFamily="34" charset="-120"/>
                <a:hlinkClick r:id="rId2"/>
              </a:rPr>
              <a:t>更新了</a:t>
            </a:r>
            <a:r>
              <a:rPr lang="en-US" altLang="zh-TW" sz="1100" b="0" i="0" u="none" strike="noStrike">
                <a:solidFill>
                  <a:srgbClr val="000000"/>
                </a:solidFill>
                <a:effectLst/>
                <a:latin typeface="微軟正黑體" panose="020B0604030504040204" pitchFamily="34" charset="-120"/>
                <a:ea typeface="微軟正黑體" panose="020B0604030504040204" pitchFamily="34" charset="-120"/>
                <a:hlinkClick r:id="rId2"/>
              </a:rPr>
              <a:t>Claude 3.5 Sonnet</a:t>
            </a:r>
            <a:r>
              <a:rPr lang="zh-TW" altLang="en-US" sz="1100" b="0" i="0">
                <a:solidFill>
                  <a:srgbClr val="333333"/>
                </a:solidFill>
                <a:effectLst/>
                <a:latin typeface="微軟正黑體" panose="020B0604030504040204" pitchFamily="34" charset="-120"/>
                <a:ea typeface="微軟正黑體" panose="020B0604030504040204" pitchFamily="34" charset="-120"/>
              </a:rPr>
              <a:t>，新版</a:t>
            </a:r>
            <a:r>
              <a:rPr lang="en-US" altLang="zh-TW" sz="1100" b="0" i="0">
                <a:solidFill>
                  <a:srgbClr val="333333"/>
                </a:solidFill>
                <a:effectLst/>
                <a:latin typeface="微軟正黑體" panose="020B0604030504040204" pitchFamily="34" charset="-120"/>
                <a:ea typeface="微軟正黑體" panose="020B0604030504040204" pitchFamily="34" charset="-120"/>
              </a:rPr>
              <a:t>Claude 3.5 Sonnet</a:t>
            </a:r>
            <a:r>
              <a:rPr lang="zh-TW" altLang="en-US" sz="1100" b="0" i="0">
                <a:solidFill>
                  <a:srgbClr val="333333"/>
                </a:solidFill>
                <a:effectLst/>
                <a:latin typeface="微軟正黑體" panose="020B0604030504040204" pitchFamily="34" charset="-120"/>
                <a:ea typeface="微軟正黑體" panose="020B0604030504040204" pitchFamily="34" charset="-120"/>
              </a:rPr>
              <a:t>首度開放使用者測試其</a:t>
            </a:r>
            <a:r>
              <a:rPr lang="zh-TW" altLang="en-US" sz="1100" i="0">
                <a:solidFill>
                  <a:srgbClr val="FF0000"/>
                </a:solidFill>
                <a:effectLst/>
                <a:latin typeface="微軟正黑體" panose="020B0604030504040204" pitchFamily="34" charset="-120"/>
                <a:ea typeface="微軟正黑體" panose="020B0604030504040204" pitchFamily="34" charset="-120"/>
              </a:rPr>
              <a:t>電腦操作能力</a:t>
            </a:r>
            <a:r>
              <a:rPr lang="zh-TW" altLang="en-US" sz="1100" b="0" i="0">
                <a:solidFill>
                  <a:srgbClr val="333333"/>
                </a:solidFill>
                <a:effectLst/>
                <a:latin typeface="微軟正黑體" panose="020B0604030504040204" pitchFamily="34" charset="-120"/>
                <a:ea typeface="微軟正黑體" panose="020B0604030504040204" pitchFamily="34" charset="-120"/>
              </a:rPr>
              <a:t>，也特別改善了程式碼撰寫及工具使用任務，並宣布將在</a:t>
            </a:r>
            <a:r>
              <a:rPr lang="en-US" altLang="zh-TW" sz="1100" b="0" i="0">
                <a:solidFill>
                  <a:srgbClr val="333333"/>
                </a:solidFill>
                <a:effectLst/>
                <a:latin typeface="微軟正黑體" panose="020B0604030504040204" pitchFamily="34" charset="-120"/>
                <a:ea typeface="微軟正黑體" panose="020B0604030504040204" pitchFamily="34" charset="-120"/>
              </a:rPr>
              <a:t>10</a:t>
            </a:r>
            <a:r>
              <a:rPr lang="zh-TW" altLang="en-US" sz="1100" b="0" i="0">
                <a:solidFill>
                  <a:srgbClr val="333333"/>
                </a:solidFill>
                <a:effectLst/>
                <a:latin typeface="微軟正黑體" panose="020B0604030504040204" pitchFamily="34" charset="-120"/>
                <a:ea typeface="微軟正黑體" panose="020B0604030504040204" pitchFamily="34" charset="-120"/>
              </a:rPr>
              <a:t>月底釋出</a:t>
            </a:r>
            <a:r>
              <a:rPr lang="en-US" altLang="zh-TW" sz="1100" b="0" i="0">
                <a:solidFill>
                  <a:srgbClr val="333333"/>
                </a:solidFill>
                <a:effectLst/>
                <a:latin typeface="微軟正黑體" panose="020B0604030504040204" pitchFamily="34" charset="-120"/>
                <a:ea typeface="微軟正黑體" panose="020B0604030504040204" pitchFamily="34" charset="-120"/>
              </a:rPr>
              <a:t>Claude 3.5 Haiku</a:t>
            </a:r>
            <a:r>
              <a:rPr lang="zh-TW" altLang="en-US" sz="1100" b="0" i="0">
                <a:solidFill>
                  <a:srgbClr val="333333"/>
                </a:solidFill>
                <a:effectLst/>
                <a:latin typeface="微軟正黑體" panose="020B0604030504040204" pitchFamily="34" charset="-120"/>
                <a:ea typeface="微軟正黑體" panose="020B0604030504040204" pitchFamily="34" charset="-120"/>
              </a:rPr>
              <a:t>。</a:t>
            </a:r>
            <a:endParaRPr lang="en-US" altLang="zh-TW" sz="1100" b="0" i="0">
              <a:solidFill>
                <a:srgbClr val="333333"/>
              </a:solidFill>
              <a:effectLs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sz="1400" b="0">
                <a:effectLst/>
              </a:rPr>
              <a:t>Claude </a:t>
            </a:r>
            <a:r>
              <a:rPr lang="zh-TW" altLang="en-US" sz="1400" b="0">
                <a:effectLst/>
              </a:rPr>
              <a:t>開放免費使用，只要透過 </a:t>
            </a:r>
            <a:r>
              <a:rPr lang="en-US" altLang="zh-TW" sz="1400" b="0">
                <a:solidFill>
                  <a:srgbClr val="FF0000"/>
                </a:solidFill>
                <a:effectLst/>
              </a:rPr>
              <a:t>Claude.ai </a:t>
            </a:r>
            <a:r>
              <a:rPr lang="zh-TW" altLang="en-US" sz="1400" b="0">
                <a:effectLst/>
              </a:rPr>
              <a:t>連結，即可免費註冊登入使用生成式 </a:t>
            </a:r>
            <a:r>
              <a:rPr lang="en-US" altLang="zh-TW" sz="1400" b="0">
                <a:effectLst/>
              </a:rPr>
              <a:t>AI </a:t>
            </a:r>
            <a:r>
              <a:rPr lang="zh-TW" altLang="en-US" sz="1400" b="0">
                <a:effectLst/>
              </a:rPr>
              <a:t>聊天機器人。</a:t>
            </a:r>
          </a:p>
          <a:p>
            <a:pPr marL="285750" indent="-285750">
              <a:buFont typeface="Arial" panose="020B0604020202020204" pitchFamily="34" charset="0"/>
              <a:buChar char="•"/>
            </a:pPr>
            <a:r>
              <a:rPr lang="zh-TW" altLang="en-US" sz="1400" b="0">
                <a:effectLst/>
              </a:rPr>
              <a:t>付費訂閱 </a:t>
            </a:r>
            <a:r>
              <a:rPr lang="en-US" altLang="zh-TW" sz="1400" b="0">
                <a:effectLst/>
              </a:rPr>
              <a:t>Claude Pro </a:t>
            </a:r>
            <a:r>
              <a:rPr lang="zh-TW" altLang="en-US" sz="1400" b="0">
                <a:effectLst/>
              </a:rPr>
              <a:t>將可以使用 </a:t>
            </a:r>
            <a:r>
              <a:rPr lang="en-US" altLang="zh-TW" sz="1400" b="0">
                <a:effectLst/>
              </a:rPr>
              <a:t>Claude 3 Opus</a:t>
            </a:r>
            <a:r>
              <a:rPr lang="zh-TW" altLang="en-US" sz="1400" b="0">
                <a:effectLst/>
              </a:rPr>
              <a:t>，費用為每月 </a:t>
            </a:r>
            <a:r>
              <a:rPr lang="en-US" altLang="zh-TW" sz="1400" b="0">
                <a:effectLst/>
              </a:rPr>
              <a:t>20 </a:t>
            </a:r>
            <a:r>
              <a:rPr lang="zh-TW" altLang="en-US" sz="1400" b="0">
                <a:effectLst/>
              </a:rPr>
              <a:t>美元。</a:t>
            </a:r>
          </a:p>
          <a:p>
            <a:endParaRPr lang="zh-TW" altLang="en-US" sz="1600" b="0">
              <a:effectLst/>
            </a:endParaRPr>
          </a:p>
          <a:p>
            <a:r>
              <a:rPr lang="en-US" altLang="zh-TW" sz="1600" b="0">
                <a:effectLst/>
              </a:rPr>
              <a:t> </a:t>
            </a:r>
          </a:p>
          <a:p>
            <a:r>
              <a:rPr lang="en-US" altLang="zh-TW" sz="1200" b="1" i="0">
                <a:solidFill>
                  <a:srgbClr val="0F0F0F"/>
                </a:solidFill>
                <a:effectLst/>
                <a:latin typeface="Roboto" panose="02000000000000000000" pitchFamily="2" charset="0"/>
              </a:rPr>
              <a:t>Claude 3.5 Sonnet</a:t>
            </a:r>
            <a:r>
              <a:rPr lang="zh-TW" altLang="en-US" sz="1200" b="1" i="0">
                <a:solidFill>
                  <a:srgbClr val="0F0F0F"/>
                </a:solidFill>
                <a:effectLst/>
                <a:latin typeface="Roboto" panose="02000000000000000000" pitchFamily="2" charset="0"/>
              </a:rPr>
              <a:t>，</a:t>
            </a:r>
            <a:r>
              <a:rPr lang="en-US" altLang="zh-TW" sz="1200" b="1" i="0">
                <a:solidFill>
                  <a:srgbClr val="0F0F0F"/>
                </a:solidFill>
                <a:effectLst/>
                <a:latin typeface="Roboto" panose="02000000000000000000" pitchFamily="2" charset="0"/>
              </a:rPr>
              <a:t>10</a:t>
            </a:r>
            <a:r>
              <a:rPr lang="zh-TW" altLang="en-US" sz="1200" b="1" i="0">
                <a:solidFill>
                  <a:srgbClr val="0F0F0F"/>
                </a:solidFill>
                <a:effectLst/>
                <a:latin typeface="Roboto" panose="02000000000000000000" pitchFamily="2" charset="0"/>
              </a:rPr>
              <a:t>種應用完整解說</a:t>
            </a:r>
          </a:p>
          <a:p>
            <a:r>
              <a:rPr lang="en-US" altLang="zh-TW" sz="1600" b="0">
                <a:effectLst/>
              </a:rPr>
              <a:t>https://youtu.be/K5CrqApVQw4</a:t>
            </a:r>
            <a:endParaRPr lang="zh-TW" altLang="en-US" sz="1600" b="0">
              <a:effectLst/>
            </a:endParaRPr>
          </a:p>
        </p:txBody>
      </p:sp>
      <p:pic>
        <p:nvPicPr>
          <p:cNvPr id="5" name="圖片 4">
            <a:extLst>
              <a:ext uri="{FF2B5EF4-FFF2-40B4-BE49-F238E27FC236}">
                <a16:creationId xmlns:a16="http://schemas.microsoft.com/office/drawing/2014/main" id="{8A3994C2-2449-C951-52CC-3330E23136E1}"/>
              </a:ext>
            </a:extLst>
          </p:cNvPr>
          <p:cNvPicPr>
            <a:picLocks noChangeAspect="1"/>
          </p:cNvPicPr>
          <p:nvPr/>
        </p:nvPicPr>
        <p:blipFill>
          <a:blip r:embed="rId3"/>
          <a:stretch>
            <a:fillRect/>
          </a:stretch>
        </p:blipFill>
        <p:spPr>
          <a:xfrm>
            <a:off x="4139952" y="5013349"/>
            <a:ext cx="3744416" cy="1844651"/>
          </a:xfrm>
          <a:prstGeom prst="rect">
            <a:avLst/>
          </a:prstGeom>
        </p:spPr>
      </p:pic>
    </p:spTree>
    <p:extLst>
      <p:ext uri="{BB962C8B-B14F-4D97-AF65-F5344CB8AC3E}">
        <p14:creationId xmlns:p14="http://schemas.microsoft.com/office/powerpoint/2010/main" val="415182783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63A4AE-06EF-AE97-4688-2B6C5B056188}"/>
              </a:ext>
            </a:extLst>
          </p:cNvPr>
          <p:cNvSpPr>
            <a:spLocks noGrp="1"/>
          </p:cNvSpPr>
          <p:nvPr>
            <p:ph type="title"/>
          </p:nvPr>
        </p:nvSpPr>
        <p:spPr/>
        <p:txBody>
          <a:bodyPr/>
          <a:lstStyle/>
          <a:p>
            <a:r>
              <a:rPr lang="en-US" altLang="zh-TW" sz="3600" b="0">
                <a:solidFill>
                  <a:srgbClr val="FF0000"/>
                </a:solidFill>
                <a:effectLst/>
              </a:rPr>
              <a:t>Claude.ai</a:t>
            </a:r>
            <a:endParaRPr lang="zh-TW" altLang="en-US"/>
          </a:p>
        </p:txBody>
      </p:sp>
      <p:sp>
        <p:nvSpPr>
          <p:cNvPr id="3" name="內容版面配置區 2">
            <a:extLst>
              <a:ext uri="{FF2B5EF4-FFF2-40B4-BE49-F238E27FC236}">
                <a16:creationId xmlns:a16="http://schemas.microsoft.com/office/drawing/2014/main" id="{0E1B9244-966F-9339-0B45-8B0B2ADF879A}"/>
              </a:ext>
            </a:extLst>
          </p:cNvPr>
          <p:cNvSpPr>
            <a:spLocks noGrp="1"/>
          </p:cNvSpPr>
          <p:nvPr>
            <p:ph idx="1"/>
          </p:nvPr>
        </p:nvSpPr>
        <p:spPr>
          <a:xfrm>
            <a:off x="353738" y="1052736"/>
            <a:ext cx="8682757" cy="5400452"/>
          </a:xfrm>
        </p:spPr>
        <p:txBody>
          <a:bodyPr/>
          <a:lstStyle/>
          <a:p>
            <a:r>
              <a:rPr lang="en-US" altLang="zh-TW" sz="2000" b="1" i="0">
                <a:solidFill>
                  <a:srgbClr val="0F0F0F"/>
                </a:solidFill>
                <a:effectLst/>
                <a:latin typeface="Roboto" panose="02000000000000000000" pitchFamily="2" charset="0"/>
              </a:rPr>
              <a:t>2024.10  Anthropic</a:t>
            </a:r>
            <a:r>
              <a:rPr lang="zh-TW" altLang="en-US" sz="2000" b="1" i="0">
                <a:solidFill>
                  <a:srgbClr val="0F0F0F"/>
                </a:solidFill>
                <a:effectLst/>
                <a:latin typeface="Roboto" panose="02000000000000000000" pitchFamily="2" charset="0"/>
              </a:rPr>
              <a:t>發布升級版</a:t>
            </a:r>
            <a:r>
              <a:rPr lang="en-US" altLang="zh-TW" sz="2000" b="1" i="0">
                <a:solidFill>
                  <a:srgbClr val="0F0F0F"/>
                </a:solidFill>
                <a:effectLst/>
                <a:latin typeface="Roboto" panose="02000000000000000000" pitchFamily="2" charset="0"/>
              </a:rPr>
              <a:t>Claude 3.5 Sonnet/Haiku</a:t>
            </a:r>
          </a:p>
          <a:p>
            <a:r>
              <a:rPr lang="en-US" altLang="zh-CN" sz="2000" b="1" i="0">
                <a:solidFill>
                  <a:srgbClr val="C00000"/>
                </a:solidFill>
                <a:effectLst>
                  <a:outerShdw blurRad="38100" dist="38100" dir="2700000" algn="tl">
                    <a:srgbClr val="000000">
                      <a:alpha val="43137"/>
                    </a:srgbClr>
                  </a:outerShdw>
                </a:effectLst>
                <a:latin typeface="Roboto" panose="02000000000000000000" pitchFamily="2" charset="0"/>
              </a:rPr>
              <a:t>AI</a:t>
            </a:r>
            <a:r>
              <a:rPr lang="zh-CN" altLang="en-US" sz="2000" b="1" i="0">
                <a:solidFill>
                  <a:srgbClr val="C00000"/>
                </a:solidFill>
                <a:effectLst>
                  <a:outerShdw blurRad="38100" dist="38100" dir="2700000" algn="tl">
                    <a:srgbClr val="000000">
                      <a:alpha val="43137"/>
                    </a:srgbClr>
                  </a:outerShdw>
                </a:effectLst>
                <a:latin typeface="Roboto" panose="02000000000000000000" pitchFamily="2" charset="0"/>
              </a:rPr>
              <a:t>直接操作電腦完成任務 </a:t>
            </a:r>
            <a:r>
              <a:rPr lang="en-US" altLang="zh-CN" sz="2000" b="1" i="0">
                <a:solidFill>
                  <a:srgbClr val="C00000"/>
                </a:solidFill>
                <a:effectLst>
                  <a:outerShdw blurRad="38100" dist="38100" dir="2700000" algn="tl">
                    <a:srgbClr val="000000">
                      <a:alpha val="43137"/>
                    </a:srgbClr>
                  </a:outerShdw>
                </a:effectLst>
                <a:latin typeface="Roboto" panose="02000000000000000000" pitchFamily="2" charset="0"/>
              </a:rPr>
              <a:t>!!</a:t>
            </a:r>
            <a:endParaRPr lang="zh-CN" altLang="en-US" sz="2000" b="1" i="0">
              <a:solidFill>
                <a:srgbClr val="C00000"/>
              </a:solidFill>
              <a:effectLst>
                <a:outerShdw blurRad="38100" dist="38100" dir="2700000" algn="tl">
                  <a:srgbClr val="000000">
                    <a:alpha val="43137"/>
                  </a:srgbClr>
                </a:outerShdw>
              </a:effectLst>
              <a:latin typeface="Roboto" panose="02000000000000000000" pitchFamily="2" charset="0"/>
            </a:endParaRPr>
          </a:p>
          <a:p>
            <a:r>
              <a:rPr lang="en-US" altLang="zh-TW" sz="1400"/>
              <a:t> https://youtu.be/Auox8zZiZvU</a:t>
            </a:r>
            <a:endParaRPr lang="zh-TW" altLang="en-US" sz="1400"/>
          </a:p>
        </p:txBody>
      </p:sp>
      <p:pic>
        <p:nvPicPr>
          <p:cNvPr id="5" name="圖片 4">
            <a:extLst>
              <a:ext uri="{FF2B5EF4-FFF2-40B4-BE49-F238E27FC236}">
                <a16:creationId xmlns:a16="http://schemas.microsoft.com/office/drawing/2014/main" id="{2FE4F680-0D36-E586-C36A-110FF0A0C6CF}"/>
              </a:ext>
            </a:extLst>
          </p:cNvPr>
          <p:cNvPicPr>
            <a:picLocks noChangeAspect="1"/>
          </p:cNvPicPr>
          <p:nvPr/>
        </p:nvPicPr>
        <p:blipFill>
          <a:blip r:embed="rId2"/>
          <a:stretch>
            <a:fillRect/>
          </a:stretch>
        </p:blipFill>
        <p:spPr>
          <a:xfrm>
            <a:off x="1027897" y="2289082"/>
            <a:ext cx="7088206" cy="3483748"/>
          </a:xfrm>
          <a:prstGeom prst="rect">
            <a:avLst/>
          </a:prstGeom>
        </p:spPr>
      </p:pic>
      <p:sp>
        <p:nvSpPr>
          <p:cNvPr id="7" name="文字方塊 6">
            <a:extLst>
              <a:ext uri="{FF2B5EF4-FFF2-40B4-BE49-F238E27FC236}">
                <a16:creationId xmlns:a16="http://schemas.microsoft.com/office/drawing/2014/main" id="{178BDB7B-D930-7AC7-A74B-7FE2A2048972}"/>
              </a:ext>
            </a:extLst>
          </p:cNvPr>
          <p:cNvSpPr txBox="1"/>
          <p:nvPr/>
        </p:nvSpPr>
        <p:spPr>
          <a:xfrm>
            <a:off x="353739" y="6191578"/>
            <a:ext cx="8676456" cy="523220"/>
          </a:xfrm>
          <a:prstGeom prst="rect">
            <a:avLst/>
          </a:prstGeom>
          <a:noFill/>
        </p:spPr>
        <p:txBody>
          <a:bodyPr wrap="square">
            <a:spAutoFit/>
          </a:bodyPr>
          <a:lstStyle/>
          <a:p>
            <a:r>
              <a:rPr lang="zh-TW" altLang="en-US" sz="1400">
                <a:solidFill>
                  <a:srgbClr val="FF0000"/>
                </a:solidFill>
              </a:rPr>
              <a:t>使用 </a:t>
            </a:r>
            <a:r>
              <a:rPr lang="en-US" altLang="zh-TW" sz="1400">
                <a:solidFill>
                  <a:srgbClr val="FF0000"/>
                </a:solidFill>
              </a:rPr>
              <a:t>claude.ai </a:t>
            </a:r>
            <a:r>
              <a:rPr lang="zh-TW" altLang="en-US" sz="1400">
                <a:solidFill>
                  <a:srgbClr val="FF0000"/>
                </a:solidFill>
              </a:rPr>
              <a:t>免費公開測試版時，每日訊息有限制。您可以發送的訊息數量將根據需求而變化，當您達到每日限額時，克勞德會通知您。</a:t>
            </a:r>
          </a:p>
        </p:txBody>
      </p:sp>
    </p:spTree>
    <p:extLst>
      <p:ext uri="{BB962C8B-B14F-4D97-AF65-F5344CB8AC3E}">
        <p14:creationId xmlns:p14="http://schemas.microsoft.com/office/powerpoint/2010/main" val="347903355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425E12-AC8A-EB66-41F9-8CF9AAD75D90}"/>
              </a:ext>
            </a:extLst>
          </p:cNvPr>
          <p:cNvSpPr>
            <a:spLocks noGrp="1"/>
          </p:cNvSpPr>
          <p:nvPr>
            <p:ph type="title"/>
          </p:nvPr>
        </p:nvSpPr>
        <p:spPr>
          <a:xfrm>
            <a:off x="267707" y="34830"/>
            <a:ext cx="8854950" cy="720725"/>
          </a:xfrm>
        </p:spPr>
        <p:txBody>
          <a:bodyPr/>
          <a:lstStyle/>
          <a:p>
            <a:r>
              <a:rPr lang="en-US" altLang="zh-TW"/>
              <a:t>Cursor </a:t>
            </a:r>
            <a:r>
              <a:rPr lang="zh-TW" altLang="en-US"/>
              <a:t>是程式開發的</a:t>
            </a:r>
            <a:r>
              <a:rPr lang="en-US" altLang="zh-TW"/>
              <a:t>ChatGPT</a:t>
            </a:r>
            <a:endParaRPr lang="zh-TW" altLang="en-US"/>
          </a:p>
        </p:txBody>
      </p:sp>
      <p:sp>
        <p:nvSpPr>
          <p:cNvPr id="3" name="內容版面配置區 2">
            <a:extLst>
              <a:ext uri="{FF2B5EF4-FFF2-40B4-BE49-F238E27FC236}">
                <a16:creationId xmlns:a16="http://schemas.microsoft.com/office/drawing/2014/main" id="{2AF23AA9-4203-B053-9E95-01947770DDC3}"/>
              </a:ext>
            </a:extLst>
          </p:cNvPr>
          <p:cNvSpPr>
            <a:spLocks noGrp="1"/>
          </p:cNvSpPr>
          <p:nvPr>
            <p:ph idx="1"/>
          </p:nvPr>
        </p:nvSpPr>
        <p:spPr>
          <a:xfrm>
            <a:off x="144525" y="789189"/>
            <a:ext cx="8854950" cy="5400452"/>
          </a:xfrm>
        </p:spPr>
        <p:txBody>
          <a:bodyPr/>
          <a:lstStyle/>
          <a:p>
            <a:pPr marL="285750" indent="-285750">
              <a:buFont typeface="Arial" panose="020B0604020202020204" pitchFamily="34" charset="0"/>
              <a:buChar char="•"/>
            </a:pPr>
            <a:r>
              <a:rPr lang="en-US" altLang="zh-TW" sz="1400"/>
              <a:t>Cursor </a:t>
            </a:r>
            <a:r>
              <a:rPr lang="zh-TW" altLang="en-US" sz="1400"/>
              <a:t>既是一個開發環境，也是 </a:t>
            </a:r>
            <a:r>
              <a:rPr lang="en-US" altLang="zh-TW" sz="1400"/>
              <a:t>AI </a:t>
            </a:r>
            <a:r>
              <a:rPr lang="zh-TW" altLang="en-US" sz="1400"/>
              <a:t>聊天機器人，與 </a:t>
            </a:r>
            <a:r>
              <a:rPr lang="en-US" altLang="zh-TW" sz="1400"/>
              <a:t>GitHub Copilot </a:t>
            </a:r>
            <a:r>
              <a:rPr lang="zh-TW" altLang="en-US" sz="1400"/>
              <a:t>等工具不同的是，</a:t>
            </a:r>
            <a:r>
              <a:rPr lang="en-US" altLang="zh-TW" sz="1400"/>
              <a:t>Cursor </a:t>
            </a:r>
            <a:r>
              <a:rPr lang="zh-TW" altLang="en-US" sz="1400"/>
              <a:t>幾乎可以代替你完成所有工作，將一個簡單的想法轉化為功能性代碼，僅需幾分鐘。</a:t>
            </a:r>
          </a:p>
          <a:p>
            <a:pPr marL="285750" indent="-285750">
              <a:buFont typeface="Arial" panose="020B0604020202020204" pitchFamily="34" charset="0"/>
              <a:buChar char="•"/>
            </a:pPr>
            <a:endParaRPr lang="zh-TW" altLang="en-US" sz="1400"/>
          </a:p>
          <a:p>
            <a:pPr marL="285750" indent="-285750">
              <a:buFont typeface="Arial" panose="020B0604020202020204" pitchFamily="34" charset="0"/>
              <a:buChar char="•"/>
            </a:pPr>
            <a:r>
              <a:rPr lang="zh-TW" altLang="en-US" sz="1400"/>
              <a:t>這款工具基於與微軟的熱門編輯器 </a:t>
            </a:r>
            <a:r>
              <a:rPr lang="en-US" altLang="zh-TW" sz="1400"/>
              <a:t>Visual Studio Code </a:t>
            </a:r>
            <a:r>
              <a:rPr lang="zh-TW" altLang="en-US" sz="1400"/>
              <a:t>相同的系統開發，迅速在新手開發者與資深工程師之間找到了粉絲群。包括在 </a:t>
            </a:r>
            <a:r>
              <a:rPr lang="en-US" altLang="zh-TW" sz="1400"/>
              <a:t>Perplexity</a:t>
            </a:r>
            <a:r>
              <a:rPr lang="zh-TW" altLang="en-US" sz="1400"/>
              <a:t>、</a:t>
            </a:r>
            <a:r>
              <a:rPr lang="en-US" altLang="zh-TW" sz="1400"/>
              <a:t>Midjourney </a:t>
            </a:r>
            <a:r>
              <a:rPr lang="zh-TW" altLang="en-US" sz="1400"/>
              <a:t>以及 </a:t>
            </a:r>
            <a:r>
              <a:rPr lang="en-US" altLang="zh-TW" sz="1400"/>
              <a:t>OpenAI </a:t>
            </a:r>
            <a:r>
              <a:rPr lang="zh-TW" altLang="en-US" sz="1400"/>
              <a:t>等公司工作的人，都是使用這款 </a:t>
            </a:r>
            <a:r>
              <a:rPr lang="en-US" altLang="zh-TW" sz="1400"/>
              <a:t>AI </a:t>
            </a:r>
            <a:r>
              <a:rPr lang="zh-TW" altLang="en-US" sz="1400"/>
              <a:t>工具的 </a:t>
            </a:r>
            <a:r>
              <a:rPr lang="en-US" altLang="zh-TW" sz="1400"/>
              <a:t>30,000 </a:t>
            </a:r>
            <a:r>
              <a:rPr lang="zh-TW" altLang="en-US" sz="1400"/>
              <a:t>名客戶之一。</a:t>
            </a:r>
            <a:endParaRPr lang="en-US" altLang="zh-TW" sz="1400"/>
          </a:p>
          <a:p>
            <a:pPr marL="285750" indent="-285750">
              <a:buFont typeface="Arial" panose="020B0604020202020204" pitchFamily="34" charset="0"/>
              <a:buChar char="•"/>
            </a:pPr>
            <a:endParaRPr lang="en-US" altLang="zh-TW" sz="1400"/>
          </a:p>
          <a:p>
            <a:pPr marL="285750" indent="-285750" algn="l">
              <a:buFont typeface="Arial" panose="020B0604020202020204" pitchFamily="34" charset="0"/>
              <a:buChar char="•"/>
            </a:pPr>
            <a:r>
              <a:rPr lang="en-US" altLang="zh-TW" sz="1400" b="1" i="0">
                <a:solidFill>
                  <a:srgbClr val="151618"/>
                </a:solidFill>
                <a:effectLst/>
                <a:latin typeface="Inter"/>
              </a:rPr>
              <a:t>Cursor</a:t>
            </a:r>
            <a:r>
              <a:rPr lang="zh-TW" altLang="en-US" sz="1400" b="0" i="0">
                <a:solidFill>
                  <a:srgbClr val="151618"/>
                </a:solidFill>
                <a:effectLst/>
                <a:latin typeface="Inter"/>
              </a:rPr>
              <a:t> 是一款以 </a:t>
            </a:r>
            <a:r>
              <a:rPr lang="en-US" altLang="zh-TW" sz="1400" b="0" i="0">
                <a:solidFill>
                  <a:srgbClr val="151618"/>
                </a:solidFill>
                <a:effectLst/>
                <a:latin typeface="Inter"/>
              </a:rPr>
              <a:t>AI </a:t>
            </a:r>
            <a:r>
              <a:rPr lang="zh-TW" altLang="en-US" sz="1400" b="0" i="0">
                <a:solidFill>
                  <a:srgbClr val="151618"/>
                </a:solidFill>
                <a:effectLst/>
                <a:latin typeface="Inter"/>
              </a:rPr>
              <a:t>為核心的代碼編輯器。自 </a:t>
            </a:r>
            <a:r>
              <a:rPr lang="en-US" altLang="zh-TW" sz="1400" b="0" i="0">
                <a:solidFill>
                  <a:srgbClr val="151618"/>
                </a:solidFill>
                <a:effectLst/>
                <a:latin typeface="Inter"/>
              </a:rPr>
              <a:t>2022 </a:t>
            </a:r>
            <a:r>
              <a:rPr lang="zh-TW" altLang="en-US" sz="1400" b="0" i="0">
                <a:solidFill>
                  <a:srgbClr val="151618"/>
                </a:solidFill>
                <a:effectLst/>
                <a:latin typeface="Inter"/>
              </a:rPr>
              <a:t>年成立以來，這家初創公司已籌集超過 </a:t>
            </a:r>
            <a:r>
              <a:rPr lang="en-US" altLang="zh-TW" sz="1400" b="0" i="0">
                <a:solidFill>
                  <a:srgbClr val="151618"/>
                </a:solidFill>
                <a:effectLst/>
                <a:latin typeface="Inter"/>
              </a:rPr>
              <a:t>4 </a:t>
            </a:r>
            <a:r>
              <a:rPr lang="zh-TW" altLang="en-US" sz="1400" b="0" i="0">
                <a:solidFill>
                  <a:srgbClr val="151618"/>
                </a:solidFill>
                <a:effectLst/>
                <a:latin typeface="Inter"/>
              </a:rPr>
              <a:t>億美元的資金，並與包括 </a:t>
            </a:r>
            <a:r>
              <a:rPr lang="en-US" altLang="zh-TW" sz="1400" b="1" i="0" u="sng">
                <a:solidFill>
                  <a:srgbClr val="151618"/>
                </a:solidFill>
                <a:effectLst/>
                <a:latin typeface="Inter"/>
                <a:hlinkClick r:id="rId2"/>
              </a:rPr>
              <a:t>Anthropic</a:t>
            </a:r>
            <a:r>
              <a:rPr lang="zh-TW" altLang="en-US" sz="1400" b="0" i="0">
                <a:solidFill>
                  <a:srgbClr val="151618"/>
                </a:solidFill>
                <a:effectLst/>
                <a:latin typeface="Inter"/>
              </a:rPr>
              <a:t> 及 </a:t>
            </a:r>
            <a:r>
              <a:rPr lang="en-US" altLang="zh-TW" sz="1400" b="1" i="0">
                <a:solidFill>
                  <a:srgbClr val="151618"/>
                </a:solidFill>
                <a:effectLst/>
                <a:latin typeface="Inter"/>
              </a:rPr>
              <a:t>OpenAI</a:t>
            </a:r>
            <a:r>
              <a:rPr lang="zh-TW" altLang="en-US" sz="1400" b="0" i="0">
                <a:solidFill>
                  <a:srgbClr val="151618"/>
                </a:solidFill>
                <a:effectLst/>
                <a:latin typeface="Inter"/>
              </a:rPr>
              <a:t> 在內的多個模型合作。目這款工具的聊天功能是由 </a:t>
            </a:r>
            <a:r>
              <a:rPr lang="en-US" altLang="zh-TW" sz="1400" b="0" i="0">
                <a:solidFill>
                  <a:srgbClr val="151618"/>
                </a:solidFill>
                <a:effectLst/>
                <a:latin typeface="Inter"/>
              </a:rPr>
              <a:t>Claude 3.5 Sonnet </a:t>
            </a:r>
            <a:r>
              <a:rPr lang="zh-TW" altLang="en-US" sz="1400" b="0" i="0">
                <a:solidFill>
                  <a:srgbClr val="151618"/>
                </a:solidFill>
                <a:effectLst/>
                <a:latin typeface="Inter"/>
              </a:rPr>
              <a:t>驅動。</a:t>
            </a:r>
            <a:endParaRPr lang="en-US" altLang="zh-TW" sz="1400" b="0" i="0">
              <a:solidFill>
                <a:srgbClr val="151618"/>
              </a:solidFill>
              <a:effectLst/>
              <a:latin typeface="Inter"/>
            </a:endParaRPr>
          </a:p>
          <a:p>
            <a:pPr marL="285750" indent="-285750" algn="l">
              <a:buFont typeface="Arial" panose="020B0604020202020204" pitchFamily="34" charset="0"/>
              <a:buChar char="•"/>
            </a:pPr>
            <a:endParaRPr lang="zh-TW" altLang="en-US" sz="1400" b="0" i="0">
              <a:solidFill>
                <a:srgbClr val="151618"/>
              </a:solidFill>
              <a:effectLst/>
              <a:latin typeface="Inter"/>
            </a:endParaRPr>
          </a:p>
          <a:p>
            <a:pPr marL="285750" indent="-285750" algn="l">
              <a:buFont typeface="Arial" panose="020B0604020202020204" pitchFamily="34" charset="0"/>
              <a:buChar char="•"/>
            </a:pPr>
            <a:r>
              <a:rPr lang="zh-TW" altLang="en-US" sz="1400" b="0" i="0">
                <a:solidFill>
                  <a:srgbClr val="151618"/>
                </a:solidFill>
                <a:effectLst/>
                <a:latin typeface="Inter"/>
              </a:rPr>
              <a:t>雖然表面上看，像是讓聊天機器人幫你構建應用程式這類功能，與 </a:t>
            </a:r>
            <a:r>
              <a:rPr lang="en-US" altLang="zh-TW" sz="1400" b="1" i="0">
                <a:solidFill>
                  <a:srgbClr val="151618"/>
                </a:solidFill>
                <a:effectLst/>
                <a:latin typeface="Inter"/>
              </a:rPr>
              <a:t>Claude</a:t>
            </a:r>
            <a:r>
              <a:rPr lang="zh-TW" altLang="en-US" sz="1400" b="0" i="0">
                <a:solidFill>
                  <a:srgbClr val="151618"/>
                </a:solidFill>
                <a:effectLst/>
                <a:latin typeface="Inter"/>
              </a:rPr>
              <a:t> 或 </a:t>
            </a:r>
            <a:r>
              <a:rPr lang="en-US" altLang="zh-TW" sz="1400" b="0" i="0" u="sng">
                <a:solidFill>
                  <a:srgbClr val="151618"/>
                </a:solidFill>
                <a:effectLst/>
                <a:latin typeface="Inter"/>
                <a:hlinkClick r:id="rId3"/>
              </a:rPr>
              <a:t>ChatGPT</a:t>
            </a:r>
            <a:r>
              <a:rPr lang="zh-TW" altLang="en-US" sz="1400" b="0" i="0">
                <a:solidFill>
                  <a:srgbClr val="151618"/>
                </a:solidFill>
                <a:effectLst/>
                <a:latin typeface="Inter"/>
              </a:rPr>
              <a:t> 已經能做到的事情類似，但真正的威力來自於它與代碼編輯器的整合，以及快速進行修改或解決問題的能力。</a:t>
            </a:r>
          </a:p>
          <a:p>
            <a:pPr marL="285750" indent="-285750" algn="l">
              <a:buFont typeface="Arial" panose="020B0604020202020204" pitchFamily="34" charset="0"/>
              <a:buChar char="•"/>
            </a:pPr>
            <a:r>
              <a:rPr lang="en-US" altLang="zh-TW" sz="1400" b="1" i="0">
                <a:solidFill>
                  <a:srgbClr val="151618"/>
                </a:solidFill>
                <a:effectLst/>
                <a:latin typeface="Inter"/>
              </a:rPr>
              <a:t>Cursor</a:t>
            </a:r>
            <a:r>
              <a:rPr lang="zh-TW" altLang="en-US" sz="1400" b="0" i="0">
                <a:solidFill>
                  <a:srgbClr val="151618"/>
                </a:solidFill>
                <a:effectLst/>
                <a:latin typeface="Inter"/>
              </a:rPr>
              <a:t> 的執行長 </a:t>
            </a:r>
            <a:r>
              <a:rPr lang="en-US" altLang="zh-TW" sz="1400" b="0" i="0">
                <a:solidFill>
                  <a:srgbClr val="151618"/>
                </a:solidFill>
                <a:effectLst/>
                <a:latin typeface="Inter"/>
              </a:rPr>
              <a:t>Michael Truell </a:t>
            </a:r>
            <a:r>
              <a:rPr lang="zh-TW" altLang="en-US" sz="1400" b="0" i="0">
                <a:solidFill>
                  <a:srgbClr val="151618"/>
                </a:solidFill>
                <a:effectLst/>
                <a:latin typeface="Inter"/>
              </a:rPr>
              <a:t>把它形容為「</a:t>
            </a:r>
            <a:r>
              <a:rPr lang="en-US" altLang="zh-TW" sz="1400" b="1" i="0">
                <a:solidFill>
                  <a:srgbClr val="151618"/>
                </a:solidFill>
                <a:effectLst/>
                <a:latin typeface="Inter"/>
              </a:rPr>
              <a:t>Google Docs for programmers</a:t>
            </a:r>
            <a:r>
              <a:rPr lang="zh-TW" altLang="en-US" sz="1400" b="0" i="0">
                <a:solidFill>
                  <a:srgbClr val="151618"/>
                </a:solidFill>
                <a:effectLst/>
                <a:latin typeface="Inter"/>
              </a:rPr>
              <a:t>」，這是一個簡單的代碼編輯器，內建 </a:t>
            </a:r>
            <a:r>
              <a:rPr lang="en-US" altLang="zh-TW" sz="1400" b="0" i="0">
                <a:solidFill>
                  <a:srgbClr val="151618"/>
                </a:solidFill>
                <a:effectLst/>
                <a:latin typeface="Inter"/>
              </a:rPr>
              <a:t>AI </a:t>
            </a:r>
            <a:r>
              <a:rPr lang="zh-TW" altLang="en-US" sz="1400" b="0" i="0">
                <a:solidFill>
                  <a:srgbClr val="151618"/>
                </a:solidFill>
                <a:effectLst/>
                <a:latin typeface="Inter"/>
              </a:rPr>
              <a:t>模型，能夠僅通過文字提示來編寫、預測並操作代碼。</a:t>
            </a:r>
            <a:endParaRPr lang="en-US" altLang="zh-TW" sz="1400" b="0" i="0">
              <a:solidFill>
                <a:srgbClr val="151618"/>
              </a:solidFill>
              <a:effectLst/>
              <a:latin typeface="Inter"/>
            </a:endParaRPr>
          </a:p>
          <a:p>
            <a:pPr marL="285750" indent="-285750" algn="l">
              <a:buFont typeface="Arial" panose="020B0604020202020204" pitchFamily="34" charset="0"/>
              <a:buChar char="•"/>
            </a:pPr>
            <a:endParaRPr lang="en-US" altLang="zh-TW" sz="1400" b="0">
              <a:solidFill>
                <a:srgbClr val="151618"/>
              </a:solidFill>
              <a:effectLst/>
              <a:latin typeface="Inter"/>
            </a:endParaRPr>
          </a:p>
          <a:p>
            <a:pPr marL="285750" indent="-285750" algn="l">
              <a:buFont typeface="Arial" panose="020B0604020202020204" pitchFamily="34" charset="0"/>
              <a:buChar char="•"/>
            </a:pPr>
            <a:r>
              <a:rPr lang="en-US" altLang="zh-TW" sz="1400" b="0" i="0">
                <a:solidFill>
                  <a:srgbClr val="C00000"/>
                </a:solidFill>
                <a:effectLst/>
                <a:latin typeface="Inter"/>
              </a:rPr>
              <a:t>Cursor</a:t>
            </a:r>
            <a:r>
              <a:rPr lang="zh-TW" altLang="en-US" sz="1400" b="0" i="0">
                <a:solidFill>
                  <a:srgbClr val="C00000"/>
                </a:solidFill>
                <a:effectLst/>
                <a:latin typeface="Inter"/>
              </a:rPr>
              <a:t> 的目標是自動化工程師 </a:t>
            </a:r>
            <a:r>
              <a:rPr lang="en-US" altLang="zh-TW" sz="1400" b="0" i="0">
                <a:solidFill>
                  <a:srgbClr val="C00000"/>
                </a:solidFill>
                <a:effectLst/>
                <a:latin typeface="Inter"/>
              </a:rPr>
              <a:t>95% </a:t>
            </a:r>
            <a:r>
              <a:rPr lang="zh-TW" altLang="en-US" sz="1400" b="0" i="0">
                <a:solidFill>
                  <a:srgbClr val="C00000"/>
                </a:solidFill>
                <a:effectLst/>
                <a:latin typeface="Inter"/>
              </a:rPr>
              <a:t>的工作，讓他們可以專注於程式設計的創造性部分。這將允許個人開發者構建比目前強大的團隊能構建的系統更為複雜的系統。</a:t>
            </a:r>
            <a:endParaRPr lang="en-US" altLang="zh-TW" sz="1400" b="0" i="0">
              <a:solidFill>
                <a:srgbClr val="C00000"/>
              </a:solidFill>
              <a:effectLst/>
              <a:latin typeface="Inter"/>
            </a:endParaRPr>
          </a:p>
          <a:p>
            <a:pPr marL="285750" indent="-285750" algn="l">
              <a:buFont typeface="Arial" panose="020B0604020202020204" pitchFamily="34" charset="0"/>
              <a:buChar char="•"/>
            </a:pPr>
            <a:endParaRPr lang="en-US" altLang="zh-TW" sz="1400" b="0">
              <a:solidFill>
                <a:srgbClr val="C00000"/>
              </a:solidFill>
              <a:effectLst/>
              <a:latin typeface="Inter"/>
            </a:endParaRPr>
          </a:p>
          <a:p>
            <a:pPr marL="285750" indent="-285750" algn="l">
              <a:buFont typeface="Arial" panose="020B0604020202020204" pitchFamily="34" charset="0"/>
              <a:buChar char="•"/>
            </a:pPr>
            <a:r>
              <a:rPr lang="zh-TW" altLang="en-US" sz="1400" b="0" i="0">
                <a:solidFill>
                  <a:srgbClr val="151618"/>
                </a:solidFill>
                <a:effectLst/>
                <a:latin typeface="Inter"/>
              </a:rPr>
              <a:t>你想要使用 </a:t>
            </a:r>
            <a:r>
              <a:rPr lang="en-US" altLang="zh-TW" sz="1400" b="0" i="0">
                <a:solidFill>
                  <a:srgbClr val="151618"/>
                </a:solidFill>
                <a:effectLst/>
                <a:latin typeface="Inter"/>
              </a:rPr>
              <a:t>Cursor AI</a:t>
            </a:r>
            <a:r>
              <a:rPr lang="zh-TW" altLang="en-US" sz="1400" b="0" i="0">
                <a:solidFill>
                  <a:srgbClr val="151618"/>
                </a:solidFill>
                <a:effectLst/>
                <a:latin typeface="Inter"/>
              </a:rPr>
              <a:t>，請前往 </a:t>
            </a:r>
            <a:r>
              <a:rPr lang="en-US" altLang="zh-TW" sz="1400" b="0" i="0" u="sng">
                <a:effectLst/>
                <a:latin typeface="Inter"/>
                <a:hlinkClick r:id="rId4"/>
              </a:rPr>
              <a:t>https://www.cursor.com/</a:t>
            </a:r>
            <a:r>
              <a:rPr lang="en-US" altLang="zh-TW" sz="1400" b="0" i="0">
                <a:solidFill>
                  <a:srgbClr val="151618"/>
                </a:solidFill>
                <a:effectLst/>
                <a:latin typeface="Inter"/>
              </a:rPr>
              <a:t> </a:t>
            </a:r>
            <a:r>
              <a:rPr lang="zh-TW" altLang="en-US" sz="1400" b="0" i="0">
                <a:solidFill>
                  <a:srgbClr val="151618"/>
                </a:solidFill>
                <a:effectLst/>
                <a:latin typeface="Inter"/>
              </a:rPr>
              <a:t>下載編輯器即可使用。</a:t>
            </a:r>
            <a:endParaRPr lang="zh-TW" altLang="en-US" sz="1800" b="0" i="0">
              <a:solidFill>
                <a:srgbClr val="C00000"/>
              </a:solidFill>
              <a:effectLst/>
              <a:latin typeface="Inter"/>
            </a:endParaRPr>
          </a:p>
          <a:p>
            <a:endParaRPr lang="zh-TW" altLang="en-US" sz="1400"/>
          </a:p>
        </p:txBody>
      </p:sp>
      <p:pic>
        <p:nvPicPr>
          <p:cNvPr id="5" name="圖片 4">
            <a:extLst>
              <a:ext uri="{FF2B5EF4-FFF2-40B4-BE49-F238E27FC236}">
                <a16:creationId xmlns:a16="http://schemas.microsoft.com/office/drawing/2014/main" id="{CC53E242-ECD5-AC6C-2F29-9EC337BC5604}"/>
              </a:ext>
            </a:extLst>
          </p:cNvPr>
          <p:cNvPicPr>
            <a:picLocks noChangeAspect="1"/>
          </p:cNvPicPr>
          <p:nvPr/>
        </p:nvPicPr>
        <p:blipFill>
          <a:blip r:embed="rId5"/>
          <a:stretch>
            <a:fillRect/>
          </a:stretch>
        </p:blipFill>
        <p:spPr>
          <a:xfrm>
            <a:off x="3635896" y="4941168"/>
            <a:ext cx="3600400" cy="1878314"/>
          </a:xfrm>
          <a:prstGeom prst="rect">
            <a:avLst/>
          </a:prstGeom>
        </p:spPr>
      </p:pic>
    </p:spTree>
    <p:extLst>
      <p:ext uri="{BB962C8B-B14F-4D97-AF65-F5344CB8AC3E}">
        <p14:creationId xmlns:p14="http://schemas.microsoft.com/office/powerpoint/2010/main" val="97474863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D81B188-9373-C943-CFAB-60173CFEEE75}"/>
              </a:ext>
            </a:extLst>
          </p:cNvPr>
          <p:cNvSpPr>
            <a:spLocks noGrp="1"/>
          </p:cNvSpPr>
          <p:nvPr>
            <p:ph idx="1"/>
          </p:nvPr>
        </p:nvSpPr>
        <p:spPr>
          <a:xfrm>
            <a:off x="144525" y="116632"/>
            <a:ext cx="8854950" cy="5400452"/>
          </a:xfrm>
        </p:spPr>
        <p:txBody>
          <a:bodyPr/>
          <a:lstStyle/>
          <a:p>
            <a:r>
              <a:rPr lang="zh-TW" altLang="en-US" sz="1100" b="0">
                <a:solidFill>
                  <a:schemeClr val="tx1"/>
                </a:solidFill>
                <a:effectLst/>
              </a:rPr>
              <a:t>比如說，如果一個用戶最近開始健身，因此決定構建一個習慣追蹤應用程式。只需輸入了一個簡單的提示：「用 </a:t>
            </a:r>
            <a:r>
              <a:rPr lang="en-US" altLang="zh-TW" sz="1100" b="0">
                <a:solidFill>
                  <a:schemeClr val="tx1"/>
                </a:solidFill>
                <a:effectLst/>
              </a:rPr>
              <a:t>Python </a:t>
            </a:r>
            <a:r>
              <a:rPr lang="zh-TW" altLang="en-US" sz="1100" b="0">
                <a:solidFill>
                  <a:schemeClr val="tx1"/>
                </a:solidFill>
                <a:effectLst/>
              </a:rPr>
              <a:t>構建一個帶有 </a:t>
            </a:r>
            <a:r>
              <a:rPr lang="en-US" altLang="zh-TW" sz="1100" b="0">
                <a:solidFill>
                  <a:schemeClr val="tx1"/>
                </a:solidFill>
                <a:effectLst/>
              </a:rPr>
              <a:t>GUI </a:t>
            </a:r>
            <a:r>
              <a:rPr lang="zh-TW" altLang="en-US" sz="1100" b="0">
                <a:solidFill>
                  <a:schemeClr val="tx1"/>
                </a:solidFill>
                <a:effectLst/>
              </a:rPr>
              <a:t>的習慣追蹤器。讓它看起來現代且加入遊戲化元素。」</a:t>
            </a:r>
          </a:p>
          <a:p>
            <a:endParaRPr lang="zh-TW" altLang="en-US" sz="1100" b="0">
              <a:solidFill>
                <a:schemeClr val="tx1"/>
              </a:solidFill>
              <a:effectLst/>
            </a:endParaRPr>
          </a:p>
          <a:p>
            <a:r>
              <a:rPr lang="zh-TW" altLang="en-US" sz="1100" b="0">
                <a:solidFill>
                  <a:schemeClr val="tx1"/>
                </a:solidFill>
                <a:effectLst/>
              </a:rPr>
              <a:t>它在側邊聊天視窗生成了必要的代碼，我只需點擊 </a:t>
            </a:r>
            <a:r>
              <a:rPr lang="en-US" altLang="zh-TW" sz="1100" b="0">
                <a:solidFill>
                  <a:schemeClr val="tx1"/>
                </a:solidFill>
                <a:effectLst/>
              </a:rPr>
              <a:t>Apply </a:t>
            </a:r>
            <a:r>
              <a:rPr lang="zh-TW" altLang="en-US" sz="1100" b="0">
                <a:solidFill>
                  <a:schemeClr val="tx1"/>
                </a:solidFill>
                <a:effectLst/>
              </a:rPr>
              <a:t>和 </a:t>
            </a:r>
            <a:r>
              <a:rPr lang="en-US" altLang="zh-TW" sz="1100" b="0">
                <a:solidFill>
                  <a:schemeClr val="tx1"/>
                </a:solidFill>
                <a:effectLst/>
              </a:rPr>
              <a:t>Accept</a:t>
            </a:r>
            <a:r>
              <a:rPr lang="zh-TW" altLang="en-US" sz="1100" b="0">
                <a:solidFill>
                  <a:schemeClr val="tx1"/>
                </a:solidFill>
                <a:effectLst/>
              </a:rPr>
              <a:t>，它就將代碼添加到一個新的 </a:t>
            </a:r>
            <a:r>
              <a:rPr lang="en-US" altLang="zh-TW" sz="1100" b="0">
                <a:solidFill>
                  <a:schemeClr val="tx1"/>
                </a:solidFill>
                <a:effectLst/>
              </a:rPr>
              <a:t>Python </a:t>
            </a:r>
            <a:r>
              <a:rPr lang="zh-TW" altLang="en-US" sz="1100" b="0">
                <a:solidFill>
                  <a:schemeClr val="tx1"/>
                </a:solidFill>
                <a:effectLst/>
              </a:rPr>
              <a:t>文件中，包含所有必要的模組。同時，它還給出了如何在本機添加模組以使代碼工作的指示。</a:t>
            </a:r>
          </a:p>
          <a:p>
            <a:endParaRPr lang="zh-TW" altLang="en-US" sz="1100" b="0">
              <a:solidFill>
                <a:schemeClr val="tx1"/>
              </a:solidFill>
              <a:effectLst/>
            </a:endParaRPr>
          </a:p>
          <a:p>
            <a:r>
              <a:rPr lang="zh-TW" altLang="en-US" sz="1100" b="0">
                <a:solidFill>
                  <a:schemeClr val="tx1"/>
                </a:solidFill>
                <a:effectLst/>
              </a:rPr>
              <a:t>第一次版本是一個非常簡單的應用程式，包含輸入任務的文本框、一個完成任務的按鈕，以及一個顯示完成進度的追蹤器。</a:t>
            </a:r>
          </a:p>
          <a:p>
            <a:endParaRPr lang="zh-TW" altLang="en-US" sz="1100" b="0">
              <a:solidFill>
                <a:schemeClr val="tx1"/>
              </a:solidFill>
              <a:effectLst/>
            </a:endParaRPr>
          </a:p>
          <a:p>
            <a:r>
              <a:rPr lang="zh-TW" altLang="en-US" sz="1100" b="0">
                <a:solidFill>
                  <a:schemeClr val="tx1"/>
                </a:solidFill>
                <a:effectLst/>
              </a:rPr>
              <a:t>從早上 </a:t>
            </a:r>
            <a:r>
              <a:rPr lang="en-US" altLang="zh-TW" sz="1100" b="0">
                <a:solidFill>
                  <a:schemeClr val="tx1"/>
                </a:solidFill>
                <a:effectLst/>
              </a:rPr>
              <a:t>10 </a:t>
            </a:r>
            <a:r>
              <a:rPr lang="zh-TW" altLang="en-US" sz="1100" b="0">
                <a:solidFill>
                  <a:schemeClr val="tx1"/>
                </a:solidFill>
                <a:effectLst/>
              </a:rPr>
              <a:t>點開始，我不斷強化應用程式，添加了新的樣式和功能，而我連一行代碼都沒寫。到了 </a:t>
            </a:r>
            <a:r>
              <a:rPr lang="en-US" altLang="zh-TW" sz="1100" b="0">
                <a:solidFill>
                  <a:schemeClr val="tx1"/>
                </a:solidFill>
                <a:effectLst/>
              </a:rPr>
              <a:t>10 </a:t>
            </a:r>
            <a:r>
              <a:rPr lang="zh-TW" altLang="en-US" sz="1100" b="0">
                <a:solidFill>
                  <a:schemeClr val="tx1"/>
                </a:solidFill>
                <a:effectLst/>
              </a:rPr>
              <a:t>點 </a:t>
            </a:r>
            <a:r>
              <a:rPr lang="en-US" altLang="zh-TW" sz="1100" b="0">
                <a:solidFill>
                  <a:schemeClr val="tx1"/>
                </a:solidFill>
                <a:effectLst/>
              </a:rPr>
              <a:t>35 </a:t>
            </a:r>
            <a:r>
              <a:rPr lang="zh-TW" altLang="en-US" sz="1100" b="0">
                <a:solidFill>
                  <a:schemeClr val="tx1"/>
                </a:solidFill>
                <a:effectLst/>
              </a:rPr>
              <a:t>分，我已經擁有一個功能完整的、豐富的習慣追蹤器，我真的計劃每天使用它。</a:t>
            </a:r>
            <a:endParaRPr lang="en-US" altLang="zh-TW" sz="1100" b="0">
              <a:solidFill>
                <a:schemeClr val="tx1"/>
              </a:solidFill>
              <a:effectLst/>
            </a:endParaRPr>
          </a:p>
          <a:p>
            <a:endParaRPr lang="en-US" altLang="zh-TW" sz="1400"/>
          </a:p>
          <a:p>
            <a:r>
              <a:rPr lang="en-US" altLang="zh-TW" sz="1400" b="1" i="0">
                <a:solidFill>
                  <a:srgbClr val="0070C0"/>
                </a:solidFill>
                <a:effectLst/>
                <a:latin typeface="Inter"/>
              </a:rPr>
              <a:t>Cursor</a:t>
            </a:r>
            <a:r>
              <a:rPr lang="zh-TW" altLang="en-US" sz="1400" b="0" i="0">
                <a:solidFill>
                  <a:srgbClr val="0070C0"/>
                </a:solidFill>
                <a:effectLst/>
                <a:latin typeface="Inter"/>
              </a:rPr>
              <a:t> 有一個免費方案，包含兩週的專業試用期，之後你仍可以使用一些基本功能進行簡單的程式設計。專業版每月費用為 </a:t>
            </a:r>
            <a:r>
              <a:rPr lang="en-US" altLang="zh-TW" sz="1400" b="0" i="0">
                <a:solidFill>
                  <a:srgbClr val="0070C0"/>
                </a:solidFill>
                <a:effectLst/>
                <a:latin typeface="Inter"/>
              </a:rPr>
              <a:t>20 </a:t>
            </a:r>
            <a:r>
              <a:rPr lang="zh-TW" altLang="en-US" sz="1400" b="0" i="0">
                <a:solidFill>
                  <a:srgbClr val="0070C0"/>
                </a:solidFill>
                <a:effectLst/>
                <a:latin typeface="Inter"/>
              </a:rPr>
              <a:t>美元，和 </a:t>
            </a:r>
            <a:r>
              <a:rPr lang="en-US" altLang="zh-TW" sz="1400" b="1" i="0">
                <a:solidFill>
                  <a:srgbClr val="0070C0"/>
                </a:solidFill>
                <a:effectLst/>
                <a:latin typeface="Inter"/>
              </a:rPr>
              <a:t>ChatGPT</a:t>
            </a:r>
            <a:r>
              <a:rPr lang="zh-TW" altLang="en-US" sz="1400" b="0" i="0">
                <a:solidFill>
                  <a:srgbClr val="0070C0"/>
                </a:solidFill>
                <a:effectLst/>
                <a:latin typeface="Inter"/>
              </a:rPr>
              <a:t> 或 </a:t>
            </a:r>
            <a:r>
              <a:rPr lang="en-US" altLang="zh-TW" sz="1400" b="1" i="0">
                <a:solidFill>
                  <a:srgbClr val="0070C0"/>
                </a:solidFill>
                <a:effectLst/>
                <a:latin typeface="Inter"/>
              </a:rPr>
              <a:t>Claude</a:t>
            </a:r>
            <a:r>
              <a:rPr lang="zh-TW" altLang="en-US" sz="1400" b="0" i="0">
                <a:solidFill>
                  <a:srgbClr val="0070C0"/>
                </a:solidFill>
                <a:effectLst/>
                <a:latin typeface="Inter"/>
              </a:rPr>
              <a:t> 的價格差不多，並包含無限制的請求次數。</a:t>
            </a:r>
            <a:endParaRPr lang="en-US" altLang="zh-TW" sz="1400" b="0" i="0">
              <a:solidFill>
                <a:srgbClr val="0070C0"/>
              </a:solidFill>
              <a:effectLst/>
              <a:latin typeface="Inter"/>
            </a:endParaRPr>
          </a:p>
          <a:p>
            <a:endParaRPr lang="en-US" altLang="zh-TW" sz="1800">
              <a:solidFill>
                <a:srgbClr val="0070C0"/>
              </a:solidFill>
            </a:endParaRPr>
          </a:p>
          <a:p>
            <a:pPr algn="l"/>
            <a:r>
              <a:rPr lang="en-US" altLang="zh-TW" sz="1400" b="1" i="0">
                <a:solidFill>
                  <a:srgbClr val="0070C0"/>
                </a:solidFill>
                <a:effectLst/>
                <a:latin typeface="Inter"/>
              </a:rPr>
              <a:t>Cursor: 8 </a:t>
            </a:r>
            <a:r>
              <a:rPr lang="zh-TW" altLang="en-US" sz="1400" b="1" i="0">
                <a:solidFill>
                  <a:srgbClr val="0070C0"/>
                </a:solidFill>
                <a:effectLst/>
                <a:latin typeface="Inter"/>
              </a:rPr>
              <a:t>歲女孩使用它完成一個聊天機器人</a:t>
            </a:r>
          </a:p>
          <a:p>
            <a:pPr algn="l"/>
            <a:r>
              <a:rPr lang="zh-TW" altLang="en-US" sz="1400" b="0" i="0">
                <a:solidFill>
                  <a:srgbClr val="0070C0"/>
                </a:solidFill>
                <a:effectLst/>
                <a:latin typeface="Inter"/>
              </a:rPr>
              <a:t>畢竟實在是太紅了，紅到</a:t>
            </a:r>
            <a:r>
              <a:rPr lang="en-US" altLang="zh-TW" sz="1400" b="0" i="0">
                <a:solidFill>
                  <a:srgbClr val="0070C0"/>
                </a:solidFill>
                <a:effectLst/>
                <a:latin typeface="Inter"/>
              </a:rPr>
              <a:t>8</a:t>
            </a:r>
            <a:r>
              <a:rPr lang="zh-TW" altLang="en-US" sz="1400" b="0" i="0">
                <a:solidFill>
                  <a:srgbClr val="0070C0"/>
                </a:solidFill>
                <a:effectLst/>
                <a:latin typeface="Inter"/>
              </a:rPr>
              <a:t>歲的小女孩都用它來學</a:t>
            </a:r>
            <a:r>
              <a:rPr lang="en-US" altLang="zh-TW" sz="1400" b="0" i="0">
                <a:solidFill>
                  <a:srgbClr val="0070C0"/>
                </a:solidFill>
                <a:effectLst/>
                <a:latin typeface="Inter"/>
              </a:rPr>
              <a:t>AI</a:t>
            </a:r>
            <a:r>
              <a:rPr lang="zh-TW" altLang="en-US" sz="1400" b="0" i="0">
                <a:solidFill>
                  <a:srgbClr val="0070C0"/>
                </a:solidFill>
                <a:effectLst/>
                <a:latin typeface="Inter"/>
              </a:rPr>
              <a:t>，在</a:t>
            </a:r>
            <a:r>
              <a:rPr lang="en-US" altLang="zh-TW" sz="1400" b="0" i="0">
                <a:solidFill>
                  <a:srgbClr val="0070C0"/>
                </a:solidFill>
                <a:effectLst/>
                <a:latin typeface="Inter"/>
              </a:rPr>
              <a:t>45</a:t>
            </a:r>
            <a:r>
              <a:rPr lang="zh-TW" altLang="en-US" sz="1400" b="0" i="0">
                <a:solidFill>
                  <a:srgbClr val="0070C0"/>
                </a:solidFill>
                <a:effectLst/>
                <a:latin typeface="Inter"/>
              </a:rPr>
              <a:t>分鐘內搭建出一個聊天機器人的「秀」已經吸引了</a:t>
            </a:r>
            <a:r>
              <a:rPr lang="en-US" altLang="zh-TW" sz="1400" b="0" i="0">
                <a:solidFill>
                  <a:srgbClr val="0070C0"/>
                </a:solidFill>
                <a:effectLst/>
                <a:latin typeface="Inter"/>
              </a:rPr>
              <a:t>180</a:t>
            </a:r>
            <a:r>
              <a:rPr lang="zh-TW" altLang="en-US" sz="1400" b="0" i="0">
                <a:solidFill>
                  <a:srgbClr val="0070C0"/>
                </a:solidFill>
                <a:effectLst/>
                <a:latin typeface="Inter"/>
              </a:rPr>
              <a:t>萬人在線觀賞。</a:t>
            </a:r>
          </a:p>
          <a:p>
            <a:r>
              <a:rPr lang="en-US" altLang="zh-TW" sz="1800">
                <a:hlinkClick r:id="rId2"/>
              </a:rPr>
              <a:t>https://youtu.be/xZ4LPJt39LI</a:t>
            </a:r>
            <a:endParaRPr lang="en-US" altLang="zh-TW" sz="1800"/>
          </a:p>
          <a:p>
            <a:endParaRPr lang="en-US" altLang="zh-TW" sz="1800"/>
          </a:p>
          <a:p>
            <a:r>
              <a:rPr lang="zh-TW" altLang="en-US" sz="1400" b="1" i="0">
                <a:solidFill>
                  <a:srgbClr val="0F0F0F"/>
                </a:solidFill>
                <a:effectLst/>
                <a:latin typeface="Roboto" panose="02000000000000000000" pitchFamily="2" charset="0"/>
              </a:rPr>
              <a:t>實測開發 </a:t>
            </a:r>
            <a:r>
              <a:rPr lang="en-US" altLang="zh-TW" sz="1400" b="1" i="0">
                <a:solidFill>
                  <a:srgbClr val="0F0F0F"/>
                </a:solidFill>
                <a:effectLst/>
                <a:latin typeface="Roboto" panose="02000000000000000000" pitchFamily="2" charset="0"/>
              </a:rPr>
              <a:t>Chrome </a:t>
            </a:r>
            <a:r>
              <a:rPr lang="zh-TW" altLang="en-US" sz="1400" b="1" i="0">
                <a:solidFill>
                  <a:srgbClr val="0F0F0F"/>
                </a:solidFill>
                <a:effectLst/>
                <a:latin typeface="Roboto" panose="02000000000000000000" pitchFamily="2" charset="0"/>
              </a:rPr>
              <a:t>瀏覽器擴充功能！</a:t>
            </a:r>
          </a:p>
          <a:p>
            <a:r>
              <a:rPr lang="en-US" altLang="zh-TW" sz="1800"/>
              <a:t>https://youtu.be/sSkveJtpHtg</a:t>
            </a:r>
            <a:endParaRPr lang="zh-TW" altLang="en-US" sz="1800"/>
          </a:p>
        </p:txBody>
      </p:sp>
      <p:pic>
        <p:nvPicPr>
          <p:cNvPr id="5" name="圖片 4">
            <a:extLst>
              <a:ext uri="{FF2B5EF4-FFF2-40B4-BE49-F238E27FC236}">
                <a16:creationId xmlns:a16="http://schemas.microsoft.com/office/drawing/2014/main" id="{692383BD-AB6B-7BEB-14B0-EBD327DDCC19}"/>
              </a:ext>
            </a:extLst>
          </p:cNvPr>
          <p:cNvPicPr>
            <a:picLocks noChangeAspect="1"/>
          </p:cNvPicPr>
          <p:nvPr/>
        </p:nvPicPr>
        <p:blipFill>
          <a:blip r:embed="rId3"/>
          <a:stretch>
            <a:fillRect/>
          </a:stretch>
        </p:blipFill>
        <p:spPr>
          <a:xfrm>
            <a:off x="3995936" y="3721463"/>
            <a:ext cx="4464496" cy="3036735"/>
          </a:xfrm>
          <a:prstGeom prst="rect">
            <a:avLst/>
          </a:prstGeom>
        </p:spPr>
      </p:pic>
    </p:spTree>
    <p:extLst>
      <p:ext uri="{BB962C8B-B14F-4D97-AF65-F5344CB8AC3E}">
        <p14:creationId xmlns:p14="http://schemas.microsoft.com/office/powerpoint/2010/main" val="266620466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E138FC-7CDA-FC7B-542D-541DE7FF50A8}"/>
              </a:ext>
            </a:extLst>
          </p:cNvPr>
          <p:cNvSpPr>
            <a:spLocks noGrp="1"/>
          </p:cNvSpPr>
          <p:nvPr>
            <p:ph type="title"/>
          </p:nvPr>
        </p:nvSpPr>
        <p:spPr/>
        <p:txBody>
          <a:bodyPr/>
          <a:lstStyle/>
          <a:p>
            <a:r>
              <a:rPr lang="zh-TW" altLang="en-US"/>
              <a:t>黃仁勳最常使用的</a:t>
            </a:r>
            <a:r>
              <a:rPr lang="en-US" altLang="zh-TW"/>
              <a:t>AI</a:t>
            </a:r>
            <a:r>
              <a:rPr lang="zh-TW" altLang="en-US"/>
              <a:t>工具是</a:t>
            </a:r>
            <a:r>
              <a:rPr lang="en-US" altLang="zh-TW"/>
              <a:t>Perplexity AI</a:t>
            </a:r>
            <a:endParaRPr lang="zh-TW" altLang="en-US"/>
          </a:p>
        </p:txBody>
      </p:sp>
      <p:sp>
        <p:nvSpPr>
          <p:cNvPr id="3" name="內容版面配置區 2">
            <a:extLst>
              <a:ext uri="{FF2B5EF4-FFF2-40B4-BE49-F238E27FC236}">
                <a16:creationId xmlns:a16="http://schemas.microsoft.com/office/drawing/2014/main" id="{CFE4E429-59BA-9D66-FADE-59394CE32F4C}"/>
              </a:ext>
            </a:extLst>
          </p:cNvPr>
          <p:cNvSpPr>
            <a:spLocks noGrp="1"/>
          </p:cNvSpPr>
          <p:nvPr>
            <p:ph idx="1"/>
          </p:nvPr>
        </p:nvSpPr>
        <p:spPr>
          <a:xfrm>
            <a:off x="107504" y="1052736"/>
            <a:ext cx="8928992" cy="5760640"/>
          </a:xfrm>
        </p:spPr>
        <p:txBody>
          <a:bodyPr/>
          <a:lstStyle/>
          <a:p>
            <a:r>
              <a:rPr lang="zh-TW" altLang="en-US" sz="1600" b="0" i="0">
                <a:solidFill>
                  <a:srgbClr val="252525"/>
                </a:solidFill>
                <a:effectLst/>
                <a:latin typeface="Noto Sans TC"/>
              </a:rPr>
              <a:t>仁勳曾在今年</a:t>
            </a:r>
            <a:r>
              <a:rPr lang="en-US" altLang="zh-TW" sz="1600" b="0" i="0">
                <a:solidFill>
                  <a:srgbClr val="252525"/>
                </a:solidFill>
                <a:effectLst/>
                <a:latin typeface="Noto Sans TC"/>
              </a:rPr>
              <a:t>2</a:t>
            </a:r>
            <a:r>
              <a:rPr lang="zh-TW" altLang="en-US" sz="1600" b="0" i="0">
                <a:solidFill>
                  <a:srgbClr val="252525"/>
                </a:solidFill>
                <a:effectLst/>
                <a:latin typeface="Noto Sans TC"/>
              </a:rPr>
              <a:t>月接受</a:t>
            </a:r>
            <a:r>
              <a:rPr lang="en-US" altLang="zh-TW" sz="1600" b="0" i="0">
                <a:solidFill>
                  <a:srgbClr val="252525"/>
                </a:solidFill>
                <a:effectLst/>
                <a:latin typeface="Noto Sans TC"/>
              </a:rPr>
              <a:t>《</a:t>
            </a:r>
            <a:r>
              <a:rPr lang="zh-TW" altLang="en-US" sz="1600" b="0" i="0">
                <a:solidFill>
                  <a:srgbClr val="252525"/>
                </a:solidFill>
                <a:effectLst/>
                <a:latin typeface="Noto Sans TC"/>
              </a:rPr>
              <a:t>連線</a:t>
            </a:r>
            <a:r>
              <a:rPr lang="en-US" altLang="zh-TW" sz="1600" b="0" i="0">
                <a:solidFill>
                  <a:srgbClr val="252525"/>
                </a:solidFill>
                <a:effectLst/>
                <a:latin typeface="Noto Sans TC"/>
              </a:rPr>
              <a:t>》</a:t>
            </a:r>
            <a:r>
              <a:rPr lang="zh-TW" altLang="en-US" sz="1600" b="0" i="0">
                <a:solidFill>
                  <a:srgbClr val="252525"/>
                </a:solidFill>
                <a:effectLst/>
                <a:latin typeface="Noto Sans TC"/>
              </a:rPr>
              <a:t>雜誌採訪時透露，「我一直在使用</a:t>
            </a:r>
            <a:r>
              <a:rPr lang="en-US" altLang="zh-TW" sz="1600" b="0" i="0">
                <a:solidFill>
                  <a:srgbClr val="252525"/>
                </a:solidFill>
                <a:effectLst/>
                <a:latin typeface="Noto Sans TC"/>
              </a:rPr>
              <a:t>Perplexity</a:t>
            </a:r>
            <a:r>
              <a:rPr lang="zh-TW" altLang="en-US" sz="1600" b="0" i="0">
                <a:solidFill>
                  <a:srgbClr val="252525"/>
                </a:solidFill>
                <a:effectLst/>
                <a:latin typeface="Noto Sans TC"/>
              </a:rPr>
              <a:t>，不過也很喜歡</a:t>
            </a:r>
            <a:r>
              <a:rPr lang="en-US" altLang="zh-TW" sz="1600" b="0" i="0">
                <a:solidFill>
                  <a:srgbClr val="252525"/>
                </a:solidFill>
                <a:effectLst/>
                <a:latin typeface="Noto Sans TC"/>
              </a:rPr>
              <a:t>ChatGPT</a:t>
            </a:r>
            <a:r>
              <a:rPr lang="zh-TW" altLang="en-US" sz="1600" b="0" i="0">
                <a:solidFill>
                  <a:srgbClr val="252525"/>
                </a:solidFill>
                <a:effectLst/>
                <a:latin typeface="Noto Sans TC"/>
              </a:rPr>
              <a:t>，我幾乎每天都會使用這兩款</a:t>
            </a:r>
            <a:r>
              <a:rPr lang="en-US" altLang="zh-TW" sz="1600" b="0" i="0">
                <a:solidFill>
                  <a:srgbClr val="252525"/>
                </a:solidFill>
                <a:effectLst/>
                <a:latin typeface="Noto Sans TC"/>
              </a:rPr>
              <a:t>AI</a:t>
            </a:r>
            <a:r>
              <a:rPr lang="zh-TW" altLang="en-US" sz="1600" b="0" i="0">
                <a:solidFill>
                  <a:srgbClr val="252525"/>
                </a:solidFill>
                <a:effectLst/>
                <a:latin typeface="Noto Sans TC"/>
              </a:rPr>
              <a:t>工具。」 </a:t>
            </a:r>
            <a:endParaRPr lang="en-US" altLang="zh-TW" sz="1600" b="0" i="0">
              <a:solidFill>
                <a:srgbClr val="252525"/>
              </a:solidFill>
              <a:effectLst/>
              <a:latin typeface="Noto Sans TC"/>
            </a:endParaRPr>
          </a:p>
          <a:p>
            <a:r>
              <a:rPr lang="en-US" altLang="zh-TW" sz="1600"/>
              <a:t>Perplexity AI</a:t>
            </a:r>
            <a:r>
              <a:rPr lang="zh-TW" altLang="en-US" sz="1600"/>
              <a:t>聲稱是世界上第一個</a:t>
            </a:r>
            <a:r>
              <a:rPr lang="zh-TW" altLang="en-US" sz="1600">
                <a:solidFill>
                  <a:srgbClr val="C00000"/>
                </a:solidFill>
              </a:rPr>
              <a:t>對話式問答引擎</a:t>
            </a:r>
            <a:r>
              <a:rPr lang="zh-TW" altLang="en-US" sz="1600"/>
              <a:t>，用戶可以透過與聊天機器人的互動搜尋各種資料，能夠很自然的深入各個主題，也能用來查看新聞或最新資訊。</a:t>
            </a:r>
            <a:r>
              <a:rPr lang="en-US" altLang="zh-TW" sz="1600"/>
              <a:t>Perplexity</a:t>
            </a:r>
            <a:r>
              <a:rPr lang="zh-TW" altLang="en-US" sz="1600"/>
              <a:t>的主要產品是其</a:t>
            </a:r>
            <a:r>
              <a:rPr lang="zh-TW" altLang="en-US" sz="1600">
                <a:solidFill>
                  <a:srgbClr val="C00000"/>
                </a:solidFill>
              </a:rPr>
              <a:t>搜尋引擎</a:t>
            </a:r>
            <a:r>
              <a:rPr lang="zh-TW" altLang="en-US" sz="1600"/>
              <a:t>，該引擎依賴於自然語言處理</a:t>
            </a:r>
            <a:r>
              <a:rPr lang="en-US" altLang="zh-TW" sz="1600"/>
              <a:t>[9]</a:t>
            </a:r>
            <a:r>
              <a:rPr lang="zh-TW" altLang="en-US" sz="1600"/>
              <a:t>。 它利用使用者查詢的上下文來提供個性化的搜尋結果。</a:t>
            </a:r>
            <a:r>
              <a:rPr lang="en-US" altLang="zh-TW" sz="1600"/>
              <a:t>Perplexity </a:t>
            </a:r>
            <a:r>
              <a:rPr lang="zh-TW" altLang="en-US" sz="1600"/>
              <a:t>會</a:t>
            </a:r>
            <a:r>
              <a:rPr lang="zh-TW" altLang="en-US" sz="1600">
                <a:solidFill>
                  <a:srgbClr val="C00000"/>
                </a:solidFill>
              </a:rPr>
              <a:t>對搜尋結果進行摘要</a:t>
            </a:r>
            <a:r>
              <a:rPr lang="zh-TW" altLang="en-US" sz="1600"/>
              <a:t>並</a:t>
            </a:r>
            <a:r>
              <a:rPr lang="zh-TW" altLang="en-US" sz="1600">
                <a:solidFill>
                  <a:srgbClr val="C00000"/>
                </a:solidFill>
              </a:rPr>
              <a:t>產生帶有內嵌引用的文字內容</a:t>
            </a:r>
            <a:r>
              <a:rPr lang="en-US" altLang="zh-TW" sz="1600"/>
              <a:t>[9]</a:t>
            </a:r>
            <a:r>
              <a:rPr lang="zh-TW" altLang="en-US" sz="1600"/>
              <a:t>。 它</a:t>
            </a:r>
            <a:r>
              <a:rPr lang="zh-TW" altLang="en-US" sz="1600">
                <a:solidFill>
                  <a:srgbClr val="C00000"/>
                </a:solidFill>
              </a:rPr>
              <a:t>允許使用者在相同的上下文中提出後續問題</a:t>
            </a:r>
            <a:r>
              <a:rPr lang="zh-TW" altLang="en-US" sz="1600"/>
              <a:t>。</a:t>
            </a:r>
          </a:p>
          <a:p>
            <a:endParaRPr lang="zh-TW" altLang="en-US" sz="1600"/>
          </a:p>
          <a:p>
            <a:r>
              <a:rPr lang="en-US" altLang="zh-TW" sz="1600"/>
              <a:t>Perplexity </a:t>
            </a:r>
            <a:r>
              <a:rPr lang="zh-TW" altLang="en-US" sz="1600"/>
              <a:t>採用</a:t>
            </a:r>
            <a:r>
              <a:rPr lang="zh-TW" altLang="en-US" sz="1600">
                <a:solidFill>
                  <a:srgbClr val="C00000"/>
                </a:solidFill>
              </a:rPr>
              <a:t>免費增值模式</a:t>
            </a:r>
            <a:r>
              <a:rPr lang="zh-TW" altLang="en-US" sz="1200" b="0" i="0">
                <a:solidFill>
                  <a:srgbClr val="202122"/>
                </a:solidFill>
                <a:effectLst/>
                <a:latin typeface="Arial" panose="020B0604020202020204" pitchFamily="34" charset="0"/>
              </a:rPr>
              <a:t>（</a:t>
            </a:r>
            <a:r>
              <a:rPr lang="en-US" altLang="zh-TW" sz="1050" i="0">
                <a:solidFill>
                  <a:srgbClr val="7030A0"/>
                </a:solidFill>
                <a:effectLst/>
                <a:latin typeface="Arial" panose="020B0604020202020204" pitchFamily="34" charset="0"/>
              </a:rPr>
              <a:t>Freemium</a:t>
            </a:r>
            <a:r>
              <a:rPr lang="en-US" altLang="zh-TW" sz="1050" b="0" i="0">
                <a:solidFill>
                  <a:srgbClr val="202122"/>
                </a:solidFill>
                <a:effectLst/>
                <a:latin typeface="Arial" panose="020B0604020202020204" pitchFamily="34" charset="0"/>
              </a:rPr>
              <a:t> </a:t>
            </a:r>
            <a:r>
              <a:rPr lang="zh-TW" altLang="en-US" sz="1200" b="0" i="0">
                <a:solidFill>
                  <a:srgbClr val="202122"/>
                </a:solidFill>
                <a:effectLst/>
                <a:latin typeface="Arial" panose="020B0604020202020204" pitchFamily="34" charset="0"/>
              </a:rPr>
              <a:t>一些先進的特性、功能俗稱內購）</a:t>
            </a:r>
            <a:r>
              <a:rPr lang="zh-TW" altLang="en-US" sz="1600"/>
              <a:t>，提供基本的搜尋功能和所有搜尋模式免費使用。免費版本使用該公司獨立的大型語言模型（</a:t>
            </a:r>
            <a:r>
              <a:rPr lang="en-US" altLang="zh-TW" sz="1600"/>
              <a:t>LLM</a:t>
            </a:r>
            <a:r>
              <a:rPr lang="zh-TW" altLang="en-US" sz="1600"/>
              <a:t>），此模型包含自然語言處理（</a:t>
            </a:r>
            <a:r>
              <a:rPr lang="en-US" altLang="zh-TW" sz="1600"/>
              <a:t>NLP</a:t>
            </a:r>
            <a:r>
              <a:rPr lang="zh-TW" altLang="en-US" sz="1600"/>
              <a:t>）功能，值得一提的是，輝達曾在 </a:t>
            </a:r>
            <a:r>
              <a:rPr lang="en-US" altLang="zh-TW" sz="1600"/>
              <a:t>2024</a:t>
            </a:r>
            <a:r>
              <a:rPr lang="zh-TW" altLang="en-US" sz="1600"/>
              <a:t>初參與</a:t>
            </a:r>
            <a:r>
              <a:rPr lang="en-US" altLang="zh-TW" sz="1600"/>
              <a:t>Perplexity AI</a:t>
            </a:r>
            <a:r>
              <a:rPr lang="zh-TW" altLang="en-US" sz="1600"/>
              <a:t>的融資，黃仁勳會經常使用這項技術</a:t>
            </a:r>
            <a:endParaRPr lang="en-US" altLang="zh-TW" sz="1600"/>
          </a:p>
          <a:p>
            <a:pPr algn="l"/>
            <a:endParaRPr lang="en-US" altLang="zh-TW" sz="1200" b="0" i="0">
              <a:effectLst/>
              <a:latin typeface="Roboto Flex"/>
            </a:endParaRPr>
          </a:p>
          <a:p>
            <a:pPr algn="l"/>
            <a:r>
              <a:rPr lang="en-US" altLang="zh-TW" sz="1200" b="0" i="0">
                <a:effectLst/>
                <a:latin typeface="Roboto Flex"/>
              </a:rPr>
              <a:t>Perplexity AI </a:t>
            </a:r>
            <a:r>
              <a:rPr lang="zh-TW" altLang="en-US" sz="1200" b="0" i="0">
                <a:effectLst/>
                <a:latin typeface="Roboto Flex"/>
              </a:rPr>
              <a:t>目前主要依賴其付費的高級訂閱服務 </a:t>
            </a:r>
            <a:r>
              <a:rPr lang="en-US" altLang="zh-TW" sz="1200" b="0" i="0">
                <a:effectLst/>
                <a:latin typeface="Roboto Flex"/>
              </a:rPr>
              <a:t>Perplexity Pro </a:t>
            </a:r>
            <a:r>
              <a:rPr lang="zh-TW" altLang="en-US" sz="1200" b="0" i="0">
                <a:effectLst/>
                <a:latin typeface="Roboto Flex"/>
              </a:rPr>
              <a:t>獲利。兩種方案差異如下：</a:t>
            </a:r>
            <a:endParaRPr lang="en-US" altLang="zh-TW" sz="1200" b="0" i="0">
              <a:effectLst/>
              <a:latin typeface="Roboto Flex"/>
            </a:endParaRPr>
          </a:p>
          <a:p>
            <a:pPr algn="l"/>
            <a:endParaRPr lang="zh-TW" altLang="en-US" sz="1200" b="0" i="0">
              <a:effectLst/>
              <a:latin typeface="Roboto Flex"/>
            </a:endParaRPr>
          </a:p>
          <a:p>
            <a:pPr algn="l"/>
            <a:r>
              <a:rPr lang="zh-TW" altLang="en-US" sz="1200" b="1" i="0">
                <a:solidFill>
                  <a:srgbClr val="222222"/>
                </a:solidFill>
                <a:effectLst/>
                <a:latin typeface="Roboto Flex"/>
              </a:rPr>
              <a:t>免費用戶</a:t>
            </a:r>
          </a:p>
          <a:p>
            <a:pPr algn="l"/>
            <a:r>
              <a:rPr lang="zh-TW" altLang="en-US" sz="1200" b="0" i="0">
                <a:effectLst/>
                <a:latin typeface="Roboto Flex"/>
              </a:rPr>
              <a:t>使用 </a:t>
            </a:r>
            <a:r>
              <a:rPr lang="en-US" altLang="zh-TW" sz="1200" b="0" i="0">
                <a:effectLst/>
                <a:latin typeface="Roboto Flex"/>
              </a:rPr>
              <a:t>Perplexity AI </a:t>
            </a:r>
            <a:r>
              <a:rPr lang="zh-TW" altLang="en-US" sz="1200" b="0" i="0">
                <a:effectLst/>
                <a:latin typeface="Roboto Flex"/>
              </a:rPr>
              <a:t>的基本搜尋功能，並享有每天 </a:t>
            </a:r>
            <a:r>
              <a:rPr lang="en-US" altLang="zh-TW" sz="1200" b="0" i="0">
                <a:effectLst/>
                <a:latin typeface="Roboto Flex"/>
              </a:rPr>
              <a:t>5 </a:t>
            </a:r>
            <a:r>
              <a:rPr lang="zh-TW" altLang="en-US" sz="1200" b="0" i="0">
                <a:effectLst/>
                <a:latin typeface="Roboto Flex"/>
              </a:rPr>
              <a:t>次 </a:t>
            </a:r>
            <a:r>
              <a:rPr lang="en-US" altLang="zh-TW" sz="1200" b="0" i="0">
                <a:effectLst/>
                <a:latin typeface="Roboto Flex"/>
              </a:rPr>
              <a:t>Pro </a:t>
            </a:r>
            <a:r>
              <a:rPr lang="zh-TW" altLang="en-US" sz="1200" b="0" i="0">
                <a:effectLst/>
                <a:latin typeface="Roboto Flex"/>
              </a:rPr>
              <a:t>搜尋的額度。</a:t>
            </a:r>
            <a:r>
              <a:rPr lang="en-US" altLang="zh-TW" sz="1200" b="0" i="0">
                <a:effectLst/>
                <a:latin typeface="Roboto Flex"/>
              </a:rPr>
              <a:t>Pro </a:t>
            </a:r>
            <a:r>
              <a:rPr lang="zh-TW" altLang="en-US" sz="1200" b="0" i="0">
                <a:effectLst/>
                <a:latin typeface="Roboto Flex"/>
              </a:rPr>
              <a:t>搜尋是一種更深入的搜尋模式，它可以透過詢問後續問題來精確搜尋，並提供更客製化的答案。</a:t>
            </a:r>
            <a:endParaRPr lang="en-US" altLang="zh-TW" sz="1200" b="0" i="0">
              <a:effectLst/>
              <a:latin typeface="Roboto Flex"/>
            </a:endParaRPr>
          </a:p>
          <a:p>
            <a:pPr algn="l"/>
            <a:r>
              <a:rPr lang="zh-TW" altLang="en-US" sz="1200" b="1" i="0">
                <a:solidFill>
                  <a:srgbClr val="222222"/>
                </a:solidFill>
                <a:effectLst/>
                <a:latin typeface="Roboto Flex"/>
              </a:rPr>
              <a:t>付費用戶</a:t>
            </a:r>
          </a:p>
          <a:p>
            <a:pPr algn="l"/>
            <a:r>
              <a:rPr lang="zh-TW" altLang="en-US" sz="1200" b="0" i="0">
                <a:effectLst/>
                <a:latin typeface="Roboto Flex"/>
              </a:rPr>
              <a:t>每月 </a:t>
            </a:r>
            <a:r>
              <a:rPr lang="en-US" altLang="zh-TW" sz="1200" b="0" i="0">
                <a:effectLst/>
                <a:latin typeface="Roboto Flex"/>
              </a:rPr>
              <a:t>20 </a:t>
            </a:r>
            <a:r>
              <a:rPr lang="zh-TW" altLang="en-US" sz="1200" b="0" i="0">
                <a:effectLst/>
                <a:latin typeface="Roboto Flex"/>
              </a:rPr>
              <a:t>美元，無限制使用 </a:t>
            </a:r>
            <a:r>
              <a:rPr lang="en-US" altLang="zh-TW" sz="1200" b="0" i="0">
                <a:effectLst/>
                <a:latin typeface="Roboto Flex"/>
              </a:rPr>
              <a:t>Pro </a:t>
            </a:r>
            <a:r>
              <a:rPr lang="zh-TW" altLang="en-US" sz="1200" b="0" i="0">
                <a:effectLst/>
                <a:latin typeface="Roboto Flex"/>
              </a:rPr>
              <a:t>搜尋功能，並可使用多種進階 </a:t>
            </a:r>
            <a:r>
              <a:rPr lang="en-US" altLang="zh-TW" sz="1200" b="0" i="0">
                <a:effectLst/>
                <a:latin typeface="Roboto Flex"/>
              </a:rPr>
              <a:t>AI </a:t>
            </a:r>
            <a:r>
              <a:rPr lang="zh-TW" altLang="en-US" sz="1200" b="0" i="0">
                <a:effectLst/>
                <a:latin typeface="Roboto Flex"/>
              </a:rPr>
              <a:t>模型，包括 </a:t>
            </a:r>
            <a:r>
              <a:rPr lang="en-US" altLang="zh-TW" sz="1200" b="0" i="0">
                <a:effectLst/>
                <a:latin typeface="Roboto Flex"/>
              </a:rPr>
              <a:t>GPT-4 Omni</a:t>
            </a:r>
            <a:r>
              <a:rPr lang="zh-TW" altLang="en-US" sz="1200" b="0" i="0">
                <a:effectLst/>
                <a:latin typeface="Roboto Flex"/>
              </a:rPr>
              <a:t>、</a:t>
            </a:r>
            <a:r>
              <a:rPr lang="en-US" altLang="zh-TW" sz="1200" b="0" i="0">
                <a:effectLst/>
                <a:latin typeface="Roboto Flex"/>
              </a:rPr>
              <a:t>Claude 3 Sonnet/Opus </a:t>
            </a:r>
            <a:r>
              <a:rPr lang="zh-TW" altLang="en-US" sz="1200" b="0" i="0">
                <a:effectLst/>
                <a:latin typeface="Roboto Flex"/>
              </a:rPr>
              <a:t>和 </a:t>
            </a:r>
            <a:r>
              <a:rPr lang="en-US" altLang="zh-TW" sz="1200" b="0" i="0">
                <a:effectLst/>
                <a:latin typeface="Roboto Flex"/>
              </a:rPr>
              <a:t>Sonar Large 32k</a:t>
            </a:r>
            <a:r>
              <a:rPr lang="zh-TW" altLang="en-US" sz="1200" b="0" i="0">
                <a:effectLst/>
                <a:latin typeface="Roboto Flex"/>
              </a:rPr>
              <a:t>，以滿足不同需求。此外，付費用戶還可以上傳檔案進行分析，並獲得每月 </a:t>
            </a:r>
            <a:r>
              <a:rPr lang="en-US" altLang="zh-TW" sz="1200" b="0" i="0">
                <a:effectLst/>
                <a:latin typeface="Roboto Flex"/>
              </a:rPr>
              <a:t>5 </a:t>
            </a:r>
            <a:r>
              <a:rPr lang="zh-TW" altLang="en-US" sz="1200" b="0" i="0">
                <a:effectLst/>
                <a:latin typeface="Roboto Flex"/>
              </a:rPr>
              <a:t>美元的 </a:t>
            </a:r>
            <a:r>
              <a:rPr lang="en-US" altLang="zh-TW" sz="1200" b="0" i="0">
                <a:effectLst/>
                <a:latin typeface="Roboto Flex"/>
              </a:rPr>
              <a:t>API </a:t>
            </a:r>
            <a:r>
              <a:rPr lang="zh-TW" altLang="en-US" sz="1200" b="0" i="0">
                <a:effectLst/>
                <a:latin typeface="Roboto Flex"/>
              </a:rPr>
              <a:t>額度，用於將 </a:t>
            </a:r>
            <a:r>
              <a:rPr lang="en-US" altLang="zh-TW" sz="1200" b="0" i="0">
                <a:effectLst/>
                <a:latin typeface="Roboto Flex"/>
              </a:rPr>
              <a:t>Perplexity AI </a:t>
            </a:r>
            <a:r>
              <a:rPr lang="zh-TW" altLang="en-US" sz="1200" b="0" i="0">
                <a:effectLst/>
                <a:latin typeface="Roboto Flex"/>
              </a:rPr>
              <a:t>的搜尋功能嵌入到自己的專案中。</a:t>
            </a:r>
            <a:endParaRPr lang="en-US" altLang="zh-TW" sz="1200" b="0" i="0">
              <a:effectLst/>
              <a:latin typeface="Roboto Flex"/>
            </a:endParaRPr>
          </a:p>
          <a:p>
            <a:pPr algn="l"/>
            <a:endParaRPr lang="zh-TW" altLang="en-US" sz="1200" b="0" i="0">
              <a:effectLst/>
              <a:latin typeface="Roboto Flex"/>
            </a:endParaRPr>
          </a:p>
          <a:p>
            <a:pPr algn="l"/>
            <a:r>
              <a:rPr lang="zh-TW" altLang="en-US" sz="1200" b="0" i="0">
                <a:effectLst/>
                <a:latin typeface="Roboto Flex"/>
              </a:rPr>
              <a:t>總之，付費訂閱 </a:t>
            </a:r>
            <a:r>
              <a:rPr lang="en-US" altLang="zh-TW" sz="1200" b="0" i="0">
                <a:effectLst/>
                <a:latin typeface="Roboto Flex"/>
              </a:rPr>
              <a:t>Perplexity Pro </a:t>
            </a:r>
            <a:r>
              <a:rPr lang="zh-TW" altLang="en-US" sz="1200" b="0" i="0">
                <a:effectLst/>
                <a:latin typeface="Roboto Flex"/>
              </a:rPr>
              <a:t>可以讓用戶享有更強大的搜尋功能、更多進階的 </a:t>
            </a:r>
            <a:r>
              <a:rPr lang="en-US" altLang="zh-TW" sz="1200" b="0" i="0">
                <a:effectLst/>
                <a:latin typeface="Roboto Flex"/>
              </a:rPr>
              <a:t>AI </a:t>
            </a:r>
            <a:r>
              <a:rPr lang="zh-TW" altLang="en-US" sz="1200" b="0" i="0">
                <a:effectLst/>
                <a:latin typeface="Roboto Flex"/>
              </a:rPr>
              <a:t>模型選擇，以及檔案上傳和 </a:t>
            </a:r>
            <a:r>
              <a:rPr lang="en-US" altLang="zh-TW" sz="1200" b="0" i="0">
                <a:effectLst/>
                <a:latin typeface="Roboto Flex"/>
              </a:rPr>
              <a:t>API </a:t>
            </a:r>
            <a:r>
              <a:rPr lang="zh-TW" altLang="en-US" sz="1200" b="0" i="0">
                <a:effectLst/>
                <a:latin typeface="Roboto Flex"/>
              </a:rPr>
              <a:t>額度等額外福利。</a:t>
            </a:r>
            <a:endParaRPr lang="en-US" altLang="zh-TW" sz="1200" b="0" i="0">
              <a:effectLst/>
              <a:latin typeface="Roboto Flex"/>
            </a:endParaRPr>
          </a:p>
          <a:p>
            <a:pPr algn="l"/>
            <a:endParaRPr lang="en-US" altLang="zh-TW" sz="1200" b="0">
              <a:effectLst/>
              <a:latin typeface="Roboto Flex"/>
            </a:endParaRPr>
          </a:p>
          <a:p>
            <a:pPr algn="l"/>
            <a:r>
              <a:rPr lang="zh-TW" altLang="en-US" sz="1050" b="0" i="0">
                <a:effectLst/>
                <a:latin typeface="Roboto Flex"/>
              </a:rPr>
              <a:t>近期，多家新聞出版商指控 </a:t>
            </a:r>
            <a:r>
              <a:rPr lang="en-US" altLang="zh-TW" sz="1050" b="0" i="0">
                <a:effectLst/>
                <a:latin typeface="Roboto Flex"/>
              </a:rPr>
              <a:t>Perplexity AI </a:t>
            </a:r>
            <a:r>
              <a:rPr lang="zh-TW" altLang="en-US" sz="1050" b="0" i="0">
                <a:effectLst/>
                <a:latin typeface="Roboto Flex"/>
              </a:rPr>
              <a:t>未經授權使用他們的內容來生成搜尋結果，例如</a:t>
            </a:r>
            <a:r>
              <a:rPr lang="en-US" altLang="zh-TW" sz="1050" b="0" i="0">
                <a:effectLst/>
                <a:latin typeface="Roboto Flex"/>
              </a:rPr>
              <a:t>《</a:t>
            </a:r>
            <a:r>
              <a:rPr lang="zh-TW" altLang="en-US" sz="1050" b="0" i="0">
                <a:effectLst/>
                <a:latin typeface="Roboto Flex"/>
              </a:rPr>
              <a:t>紐約時報</a:t>
            </a:r>
            <a:r>
              <a:rPr lang="en-US" altLang="zh-TW" sz="1050" b="0" i="0">
                <a:effectLst/>
                <a:latin typeface="Roboto Flex"/>
              </a:rPr>
              <a:t>》</a:t>
            </a:r>
            <a:r>
              <a:rPr lang="zh-TW" altLang="en-US" sz="1050" b="0" i="0">
                <a:effectLst/>
                <a:latin typeface="Roboto Flex"/>
              </a:rPr>
              <a:t>等媒體已發出停止使用的通知，要求 </a:t>
            </a:r>
            <a:r>
              <a:rPr lang="en-US" altLang="zh-TW" sz="1050" b="0" i="0">
                <a:effectLst/>
                <a:latin typeface="Roboto Flex"/>
              </a:rPr>
              <a:t>Perplexity AI </a:t>
            </a:r>
            <a:r>
              <a:rPr lang="zh-TW" altLang="en-US" sz="1050" b="0" i="0">
                <a:effectLst/>
                <a:latin typeface="Roboto Flex"/>
              </a:rPr>
              <a:t>停止存取他們的新聞內容。</a:t>
            </a:r>
            <a:endParaRPr lang="zh-TW" altLang="en-US" sz="1200" b="0" i="0">
              <a:effectLst/>
              <a:latin typeface="Roboto Flex"/>
            </a:endParaRPr>
          </a:p>
          <a:p>
            <a:endParaRPr lang="zh-TW" altLang="en-US" sz="1600"/>
          </a:p>
        </p:txBody>
      </p:sp>
      <p:sp>
        <p:nvSpPr>
          <p:cNvPr id="7" name="文字方塊 6">
            <a:extLst>
              <a:ext uri="{FF2B5EF4-FFF2-40B4-BE49-F238E27FC236}">
                <a16:creationId xmlns:a16="http://schemas.microsoft.com/office/drawing/2014/main" id="{4EDAB124-AF44-6199-84D1-77C06D87D7E0}"/>
              </a:ext>
            </a:extLst>
          </p:cNvPr>
          <p:cNvSpPr txBox="1"/>
          <p:nvPr/>
        </p:nvSpPr>
        <p:spPr>
          <a:xfrm>
            <a:off x="2771800" y="840959"/>
            <a:ext cx="4641800" cy="307777"/>
          </a:xfrm>
          <a:prstGeom prst="rect">
            <a:avLst/>
          </a:prstGeom>
          <a:noFill/>
        </p:spPr>
        <p:txBody>
          <a:bodyPr wrap="square">
            <a:spAutoFit/>
          </a:bodyPr>
          <a:lstStyle/>
          <a:p>
            <a:r>
              <a:rPr lang="en-US" altLang="zh-TW" sz="1400"/>
              <a:t>https://www.perplexity.ai/</a:t>
            </a:r>
            <a:endParaRPr lang="zh-TW" altLang="en-US" sz="1400"/>
          </a:p>
        </p:txBody>
      </p:sp>
    </p:spTree>
    <p:extLst>
      <p:ext uri="{BB962C8B-B14F-4D97-AF65-F5344CB8AC3E}">
        <p14:creationId xmlns:p14="http://schemas.microsoft.com/office/powerpoint/2010/main" val="106649093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112185-61C2-7C9C-3584-CA86AC820F29}"/>
              </a:ext>
            </a:extLst>
          </p:cNvPr>
          <p:cNvSpPr>
            <a:spLocks noGrp="1"/>
          </p:cNvSpPr>
          <p:nvPr>
            <p:ph type="title"/>
          </p:nvPr>
        </p:nvSpPr>
        <p:spPr/>
        <p:txBody>
          <a:bodyPr/>
          <a:lstStyle/>
          <a:p>
            <a:r>
              <a:rPr lang="en-US" altLang="zh-TW" sz="2800"/>
              <a:t>NVIDIA</a:t>
            </a:r>
            <a:r>
              <a:rPr lang="zh-TW" altLang="en-US" sz="2800"/>
              <a:t>聯天機器人 </a:t>
            </a:r>
            <a:r>
              <a:rPr lang="en-US" altLang="zh-TW" sz="2800"/>
              <a:t>ChatRTX</a:t>
            </a:r>
            <a:endParaRPr lang="zh-TW" altLang="en-US" sz="2800"/>
          </a:p>
        </p:txBody>
      </p:sp>
      <p:sp>
        <p:nvSpPr>
          <p:cNvPr id="3" name="內容版面配置區 2">
            <a:extLst>
              <a:ext uri="{FF2B5EF4-FFF2-40B4-BE49-F238E27FC236}">
                <a16:creationId xmlns:a16="http://schemas.microsoft.com/office/drawing/2014/main" id="{36508366-B382-3BEF-C4F4-D4711599781F}"/>
              </a:ext>
            </a:extLst>
          </p:cNvPr>
          <p:cNvSpPr>
            <a:spLocks noGrp="1"/>
          </p:cNvSpPr>
          <p:nvPr>
            <p:ph idx="1"/>
          </p:nvPr>
        </p:nvSpPr>
        <p:spPr/>
        <p:txBody>
          <a:bodyPr/>
          <a:lstStyle/>
          <a:p>
            <a:pPr marL="342900" indent="-342900">
              <a:buFont typeface="+mj-lt"/>
              <a:buAutoNum type="arabicPeriod"/>
            </a:pPr>
            <a:r>
              <a:rPr lang="en-US" altLang="zh-TW" sz="1200" b="0" i="0">
                <a:solidFill>
                  <a:srgbClr val="333333"/>
                </a:solidFill>
                <a:effectLst/>
                <a:latin typeface="Microsoft JhengHei" panose="020B0604030504040204" pitchFamily="34" charset="-120"/>
                <a:ea typeface="Microsoft JhengHei" panose="020B0604030504040204" pitchFamily="34" charset="-120"/>
              </a:rPr>
              <a:t>ChatRTX</a:t>
            </a:r>
            <a:r>
              <a:rPr lang="zh-TW" altLang="en-US" sz="1200" b="0" i="0">
                <a:solidFill>
                  <a:srgbClr val="333333"/>
                </a:solidFill>
                <a:effectLst/>
                <a:latin typeface="Microsoft JhengHei" panose="020B0604030504040204" pitchFamily="34" charset="-120"/>
                <a:ea typeface="Microsoft JhengHei" panose="020B0604030504040204" pitchFamily="34" charset="-120"/>
              </a:rPr>
              <a:t>是</a:t>
            </a:r>
            <a:r>
              <a:rPr lang="en-US" altLang="zh-TW" sz="1200" b="0" i="0">
                <a:solidFill>
                  <a:srgbClr val="333333"/>
                </a:solidFill>
                <a:effectLst/>
                <a:latin typeface="Microsoft JhengHei" panose="020B0604030504040204" pitchFamily="34" charset="-120"/>
                <a:ea typeface="Microsoft JhengHei" panose="020B0604030504040204" pitchFamily="34" charset="-120"/>
              </a:rPr>
              <a:t>NVIDIA</a:t>
            </a:r>
            <a:r>
              <a:rPr lang="zh-TW" altLang="en-US" sz="1200" b="0" i="0">
                <a:solidFill>
                  <a:srgbClr val="333333"/>
                </a:solidFill>
                <a:effectLst/>
                <a:latin typeface="Microsoft JhengHei" panose="020B0604030504040204" pitchFamily="34" charset="-120"/>
                <a:ea typeface="Microsoft JhengHei" panose="020B0604030504040204" pitchFamily="34" charset="-120"/>
              </a:rPr>
              <a:t>推出的聊天機器人程式，能在搭載</a:t>
            </a:r>
            <a:r>
              <a:rPr lang="en-US" altLang="zh-TW" sz="1200" b="0" i="0">
                <a:solidFill>
                  <a:srgbClr val="333333"/>
                </a:solidFill>
                <a:effectLst/>
                <a:latin typeface="Microsoft JhengHei" panose="020B0604030504040204" pitchFamily="34" charset="-120"/>
                <a:ea typeface="Microsoft JhengHei" panose="020B0604030504040204" pitchFamily="34" charset="-120"/>
              </a:rPr>
              <a:t>8GB</a:t>
            </a:r>
            <a:r>
              <a:rPr lang="zh-TW" altLang="en-US" sz="1200" b="0" i="0">
                <a:solidFill>
                  <a:srgbClr val="333333"/>
                </a:solidFill>
                <a:effectLst/>
                <a:latin typeface="Microsoft JhengHei" panose="020B0604030504040204" pitchFamily="34" charset="-120"/>
                <a:ea typeface="Microsoft JhengHei" panose="020B0604030504040204" pitchFamily="34" charset="-120"/>
              </a:rPr>
              <a:t>以上顯示記憶體的</a:t>
            </a:r>
            <a:r>
              <a:rPr lang="en-US" altLang="zh-TW" sz="1200" b="0" i="0">
                <a:solidFill>
                  <a:srgbClr val="333333"/>
                </a:solidFill>
                <a:effectLst/>
                <a:latin typeface="Microsoft JhengHei" panose="020B0604030504040204" pitchFamily="34" charset="-120"/>
                <a:ea typeface="Microsoft JhengHei" panose="020B0604030504040204" pitchFamily="34" charset="-120"/>
              </a:rPr>
              <a:t>NVIDIA GeForce RTX 30 / RTX 40</a:t>
            </a:r>
            <a:r>
              <a:rPr lang="zh-TW" altLang="en-US" sz="1200" b="0" i="0">
                <a:solidFill>
                  <a:srgbClr val="333333"/>
                </a:solidFill>
                <a:effectLst/>
                <a:latin typeface="Microsoft JhengHei" panose="020B0604030504040204" pitchFamily="34" charset="-120"/>
                <a:ea typeface="Microsoft JhengHei" panose="020B0604030504040204" pitchFamily="34" charset="-120"/>
              </a:rPr>
              <a:t>系列顯示卡、顯示晶片的</a:t>
            </a:r>
            <a:r>
              <a:rPr lang="en-US" altLang="zh-TW" sz="1200" b="0" i="0">
                <a:solidFill>
                  <a:srgbClr val="333333"/>
                </a:solidFill>
                <a:effectLst/>
                <a:latin typeface="Microsoft JhengHei" panose="020B0604030504040204" pitchFamily="34" charset="-120"/>
                <a:ea typeface="Microsoft JhengHei" panose="020B0604030504040204" pitchFamily="34" charset="-120"/>
              </a:rPr>
              <a:t>Windows</a:t>
            </a:r>
            <a:r>
              <a:rPr lang="zh-TW" altLang="en-US" sz="1200" b="0" i="0">
                <a:solidFill>
                  <a:srgbClr val="333333"/>
                </a:solidFill>
                <a:effectLst/>
                <a:latin typeface="Microsoft JhengHei" panose="020B0604030504040204" pitchFamily="34" charset="-120"/>
                <a:ea typeface="Microsoft JhengHei" panose="020B0604030504040204" pitchFamily="34" charset="-120"/>
              </a:rPr>
              <a:t>電腦上執行，並可在下載大型語言模型（</a:t>
            </a:r>
            <a:r>
              <a:rPr lang="en-US" altLang="zh-TW" sz="1200" b="0" i="0">
                <a:solidFill>
                  <a:srgbClr val="333333"/>
                </a:solidFill>
                <a:effectLst/>
                <a:latin typeface="Microsoft JhengHei" panose="020B0604030504040204" pitchFamily="34" charset="-120"/>
                <a:ea typeface="Microsoft JhengHei" panose="020B0604030504040204" pitchFamily="34" charset="-120"/>
              </a:rPr>
              <a:t>Large Language Model</a:t>
            </a:r>
            <a:r>
              <a:rPr lang="zh-TW" altLang="en-US" sz="1200" b="0" i="0">
                <a:solidFill>
                  <a:srgbClr val="333333"/>
                </a:solidFill>
                <a:effectLst/>
                <a:latin typeface="Microsoft JhengHei" panose="020B0604030504040204" pitchFamily="34" charset="-120"/>
                <a:ea typeface="Microsoft JhengHei" panose="020B0604030504040204" pitchFamily="34" charset="-120"/>
              </a:rPr>
              <a:t>，</a:t>
            </a:r>
            <a:r>
              <a:rPr lang="en-US" altLang="zh-TW" sz="1200" b="0" i="0">
                <a:solidFill>
                  <a:srgbClr val="333333"/>
                </a:solidFill>
                <a:effectLst/>
                <a:latin typeface="Microsoft JhengHei" panose="020B0604030504040204" pitchFamily="34" charset="-120"/>
                <a:ea typeface="Microsoft JhengHei" panose="020B0604030504040204" pitchFamily="34" charset="-120"/>
              </a:rPr>
              <a:t>LLM</a:t>
            </a:r>
            <a:r>
              <a:rPr lang="zh-TW" altLang="en-US" sz="1200" b="0" i="0">
                <a:solidFill>
                  <a:srgbClr val="333333"/>
                </a:solidFill>
                <a:effectLst/>
                <a:latin typeface="Microsoft JhengHei" panose="020B0604030504040204" pitchFamily="34" charset="-120"/>
                <a:ea typeface="Microsoft JhengHei" panose="020B0604030504040204" pitchFamily="34" charset="-120"/>
              </a:rPr>
              <a:t>）之後全程離線運作，避免機敏資料外洩。</a:t>
            </a:r>
            <a:endParaRPr lang="en-US" altLang="zh-TW" sz="1200" b="0" i="0">
              <a:solidFill>
                <a:srgbClr val="333333"/>
              </a:solidFill>
              <a:effectLst/>
              <a:latin typeface="Microsoft JhengHei" panose="020B0604030504040204" pitchFamily="34" charset="-120"/>
              <a:ea typeface="Microsoft JhengHei" panose="020B0604030504040204" pitchFamily="34" charset="-120"/>
            </a:endParaRPr>
          </a:p>
          <a:p>
            <a:pPr marL="342900" indent="-342900">
              <a:buFont typeface="+mj-lt"/>
              <a:buAutoNum type="arabicPeriod"/>
            </a:pPr>
            <a:r>
              <a:rPr lang="en-US" altLang="zh-TW" sz="1200" b="0" i="0">
                <a:solidFill>
                  <a:srgbClr val="333333"/>
                </a:solidFill>
                <a:effectLst/>
                <a:latin typeface="Microsoft JhengHei" panose="020B0604030504040204" pitchFamily="34" charset="-120"/>
                <a:ea typeface="Microsoft JhengHei" panose="020B0604030504040204" pitchFamily="34" charset="-120"/>
              </a:rPr>
              <a:t>ChatRTX </a:t>
            </a:r>
            <a:r>
              <a:rPr lang="zh-TW" altLang="en-US" sz="1200" b="0" i="0">
                <a:solidFill>
                  <a:srgbClr val="333333"/>
                </a:solidFill>
                <a:effectLst/>
                <a:latin typeface="Microsoft JhengHei" panose="020B0604030504040204" pitchFamily="34" charset="-120"/>
                <a:ea typeface="Microsoft JhengHei" panose="020B0604030504040204" pitchFamily="34" charset="-120"/>
              </a:rPr>
              <a:t>展現出利用 </a:t>
            </a:r>
            <a:r>
              <a:rPr lang="en-US" altLang="zh-TW" sz="1200" b="0" i="0">
                <a:solidFill>
                  <a:srgbClr val="333333"/>
                </a:solidFill>
                <a:effectLst/>
                <a:latin typeface="Microsoft JhengHei" panose="020B0604030504040204" pitchFamily="34" charset="-120"/>
                <a:ea typeface="Microsoft JhengHei" panose="020B0604030504040204" pitchFamily="34" charset="-120"/>
              </a:rPr>
              <a:t>RTX GPU </a:t>
            </a:r>
            <a:r>
              <a:rPr lang="zh-TW" altLang="en-US" sz="1200" b="0" i="0">
                <a:solidFill>
                  <a:srgbClr val="333333"/>
                </a:solidFill>
                <a:effectLst/>
                <a:latin typeface="Microsoft JhengHei" panose="020B0604030504040204" pitchFamily="34" charset="-120"/>
                <a:ea typeface="Microsoft JhengHei" panose="020B0604030504040204" pitchFamily="34" charset="-120"/>
              </a:rPr>
              <a:t>加速 </a:t>
            </a:r>
            <a:r>
              <a:rPr lang="en-US" altLang="zh-TW" sz="1200" b="0" i="0">
                <a:solidFill>
                  <a:srgbClr val="333333"/>
                </a:solidFill>
                <a:effectLst/>
                <a:latin typeface="Microsoft JhengHei" panose="020B0604030504040204" pitchFamily="34" charset="-120"/>
                <a:ea typeface="Microsoft JhengHei" panose="020B0604030504040204" pitchFamily="34" charset="-120"/>
              </a:rPr>
              <a:t>LLM </a:t>
            </a:r>
            <a:r>
              <a:rPr lang="zh-TW" altLang="en-US" sz="1200" b="0" i="0">
                <a:solidFill>
                  <a:srgbClr val="333333"/>
                </a:solidFill>
                <a:effectLst/>
                <a:latin typeface="Microsoft JhengHei" panose="020B0604030504040204" pitchFamily="34" charset="-120"/>
                <a:ea typeface="Microsoft JhengHei" panose="020B0604030504040204" pitchFamily="34" charset="-120"/>
              </a:rPr>
              <a:t>的潛力，這款應用是使用 </a:t>
            </a:r>
            <a:r>
              <a:rPr lang="en-US" altLang="zh-TW" sz="1200" b="0" i="0">
                <a:solidFill>
                  <a:srgbClr val="333333"/>
                </a:solidFill>
                <a:effectLst/>
                <a:latin typeface="Microsoft JhengHei" panose="020B0604030504040204" pitchFamily="34" charset="-120"/>
                <a:ea typeface="Microsoft JhengHei" panose="020B0604030504040204" pitchFamily="34" charset="-120"/>
              </a:rPr>
              <a:t>GitHub </a:t>
            </a:r>
            <a:r>
              <a:rPr lang="zh-TW" altLang="en-US" sz="1200" b="0" i="0">
                <a:solidFill>
                  <a:srgbClr val="333333"/>
                </a:solidFill>
                <a:effectLst/>
                <a:latin typeface="Microsoft JhengHei" panose="020B0604030504040204" pitchFamily="34" charset="-120"/>
                <a:ea typeface="Microsoft JhengHei" panose="020B0604030504040204" pitchFamily="34" charset="-120"/>
              </a:rPr>
              <a:t>上的 </a:t>
            </a:r>
            <a:r>
              <a:rPr lang="en-US" altLang="zh-TW" sz="1200" b="0" i="0">
                <a:solidFill>
                  <a:srgbClr val="333333"/>
                </a:solidFill>
                <a:effectLst/>
                <a:latin typeface="Microsoft JhengHei" panose="020B0604030504040204" pitchFamily="34" charset="-120"/>
                <a:ea typeface="Microsoft JhengHei" panose="020B0604030504040204" pitchFamily="34" charset="-120"/>
              </a:rPr>
              <a:t>TRT-LLM RAG on Windows </a:t>
            </a:r>
            <a:r>
              <a:rPr lang="zh-TW" altLang="en-US" sz="1200" b="0" i="0">
                <a:solidFill>
                  <a:srgbClr val="333333"/>
                </a:solidFill>
                <a:effectLst/>
                <a:latin typeface="Microsoft JhengHei" panose="020B0604030504040204" pitchFamily="34" charset="-120"/>
                <a:ea typeface="Microsoft JhengHei" panose="020B0604030504040204" pitchFamily="34" charset="-120"/>
              </a:rPr>
              <a:t>專案。</a:t>
            </a:r>
            <a:endParaRPr lang="en-US" altLang="zh-TW" sz="1200" b="0" i="0">
              <a:solidFill>
                <a:srgbClr val="333333"/>
              </a:solidFill>
              <a:effectLst/>
              <a:latin typeface="Microsoft JhengHei" panose="020B0604030504040204" pitchFamily="34" charset="-120"/>
              <a:ea typeface="Microsoft JhengHei" panose="020B0604030504040204" pitchFamily="34" charset="-120"/>
            </a:endParaRPr>
          </a:p>
          <a:p>
            <a:pPr marL="342900" indent="-342900">
              <a:buFont typeface="+mj-lt"/>
              <a:buAutoNum type="arabicPeriod"/>
            </a:pPr>
            <a:endParaRPr lang="en-US" altLang="zh-TW" sz="1200" b="0" i="0">
              <a:solidFill>
                <a:srgbClr val="333333"/>
              </a:solidFill>
              <a:effectLst/>
              <a:latin typeface="Microsoft JhengHei" panose="020B0604030504040204" pitchFamily="34" charset="-120"/>
              <a:ea typeface="Microsoft JhengHei" panose="020B0604030504040204" pitchFamily="34" charset="-120"/>
            </a:endParaRPr>
          </a:p>
          <a:p>
            <a:pPr marL="342900" indent="-342900">
              <a:buFont typeface="+mj-lt"/>
              <a:buAutoNum type="arabicPeriod"/>
            </a:pPr>
            <a:r>
              <a:rPr lang="en-US" altLang="zh-TW" sz="1200" b="0" i="0">
                <a:solidFill>
                  <a:srgbClr val="333333"/>
                </a:solidFill>
                <a:effectLst/>
                <a:latin typeface="Microsoft JhengHei" panose="020B0604030504040204" pitchFamily="34" charset="-120"/>
                <a:ea typeface="Microsoft JhengHei" panose="020B0604030504040204" pitchFamily="34" charset="-120"/>
              </a:rPr>
              <a:t>ChatRTX</a:t>
            </a:r>
            <a:r>
              <a:rPr lang="zh-TW" altLang="en-US" sz="1200" b="0" i="0">
                <a:solidFill>
                  <a:srgbClr val="333333"/>
                </a:solidFill>
                <a:effectLst/>
                <a:latin typeface="Microsoft JhengHei" panose="020B0604030504040204" pitchFamily="34" charset="-120"/>
                <a:ea typeface="Microsoft JhengHei" panose="020B0604030504040204" pitchFamily="34" charset="-120"/>
              </a:rPr>
              <a:t>目前版本支援</a:t>
            </a:r>
            <a:r>
              <a:rPr lang="en-US" altLang="zh-TW" sz="1200" b="0" i="0" u="none" strike="noStrike">
                <a:solidFill>
                  <a:srgbClr val="0E8B55"/>
                </a:solidFill>
                <a:effectLst/>
                <a:latin typeface="Microsoft JhengHei" panose="020B0604030504040204" pitchFamily="34" charset="-120"/>
                <a:ea typeface="Microsoft JhengHei" panose="020B0604030504040204" pitchFamily="34" charset="-120"/>
                <a:hlinkClick r:id="rId3"/>
              </a:rPr>
              <a:t>Llama 2 13B</a:t>
            </a:r>
            <a:r>
              <a:rPr lang="zh-TW" altLang="en-US" sz="1200" b="0" i="0">
                <a:solidFill>
                  <a:srgbClr val="333333"/>
                </a:solidFill>
                <a:effectLst/>
                <a:latin typeface="Microsoft JhengHei" panose="020B0604030504040204" pitchFamily="34" charset="-120"/>
                <a:ea typeface="Microsoft JhengHei" panose="020B0604030504040204" pitchFamily="34" charset="-120"/>
              </a:rPr>
              <a:t>、</a:t>
            </a:r>
            <a:r>
              <a:rPr lang="en-US" altLang="zh-TW" sz="1200" b="0" i="0" u="none" strike="noStrike">
                <a:solidFill>
                  <a:srgbClr val="0E8B55"/>
                </a:solidFill>
                <a:effectLst/>
                <a:latin typeface="Microsoft JhengHei" panose="020B0604030504040204" pitchFamily="34" charset="-120"/>
                <a:ea typeface="Microsoft JhengHei" panose="020B0604030504040204" pitchFamily="34" charset="-120"/>
                <a:hlinkClick r:id="rId4"/>
              </a:rPr>
              <a:t>Gemma 7B</a:t>
            </a:r>
            <a:r>
              <a:rPr lang="zh-TW" altLang="en-US" sz="1200" b="0" i="0">
                <a:solidFill>
                  <a:srgbClr val="333333"/>
                </a:solidFill>
                <a:effectLst/>
                <a:latin typeface="Microsoft JhengHei" panose="020B0604030504040204" pitchFamily="34" charset="-120"/>
                <a:ea typeface="Microsoft JhengHei" panose="020B0604030504040204" pitchFamily="34" charset="-120"/>
              </a:rPr>
              <a:t>、</a:t>
            </a:r>
            <a:r>
              <a:rPr lang="en-US" altLang="zh-TW" sz="1200" b="0" i="0" u="none" strike="noStrike">
                <a:solidFill>
                  <a:srgbClr val="0E8B55"/>
                </a:solidFill>
                <a:effectLst/>
                <a:latin typeface="Microsoft JhengHei" panose="020B0604030504040204" pitchFamily="34" charset="-120"/>
                <a:ea typeface="Microsoft JhengHei" panose="020B0604030504040204" pitchFamily="34" charset="-120"/>
                <a:hlinkClick r:id="rId5"/>
              </a:rPr>
              <a:t>Mistral 7B</a:t>
            </a:r>
            <a:r>
              <a:rPr lang="zh-TW" altLang="en-US" sz="1200" b="0" i="0">
                <a:solidFill>
                  <a:srgbClr val="333333"/>
                </a:solidFill>
                <a:effectLst/>
                <a:latin typeface="Microsoft JhengHei" panose="020B0604030504040204" pitchFamily="34" charset="-120"/>
                <a:ea typeface="Microsoft JhengHei" panose="020B0604030504040204" pitchFamily="34" charset="-120"/>
              </a:rPr>
              <a:t>、</a:t>
            </a:r>
            <a:r>
              <a:rPr lang="en-US" altLang="zh-TW" sz="1200" b="0" i="0" u="none" strike="noStrike">
                <a:solidFill>
                  <a:srgbClr val="0E8B55"/>
                </a:solidFill>
                <a:effectLst/>
                <a:latin typeface="Microsoft JhengHei" panose="020B0604030504040204" pitchFamily="34" charset="-120"/>
                <a:ea typeface="Microsoft JhengHei" panose="020B0604030504040204" pitchFamily="34" charset="-120"/>
                <a:hlinkClick r:id="rId6"/>
              </a:rPr>
              <a:t>ChatGLM 3 6B</a:t>
            </a:r>
            <a:r>
              <a:rPr lang="zh-TW" altLang="en-US" sz="1200" b="0" i="0">
                <a:solidFill>
                  <a:srgbClr val="333333"/>
                </a:solidFill>
                <a:effectLst/>
                <a:latin typeface="Microsoft JhengHei" panose="020B0604030504040204" pitchFamily="34" charset="-120"/>
                <a:ea typeface="Microsoft JhengHei" panose="020B0604030504040204" pitchFamily="34" charset="-120"/>
              </a:rPr>
              <a:t>、</a:t>
            </a:r>
            <a:r>
              <a:rPr lang="en-US" altLang="zh-TW" sz="1200" b="0" i="0" u="none" strike="noStrike">
                <a:solidFill>
                  <a:srgbClr val="0E8B55"/>
                </a:solidFill>
                <a:effectLst/>
                <a:latin typeface="Microsoft JhengHei" panose="020B0604030504040204" pitchFamily="34" charset="-120"/>
                <a:ea typeface="Microsoft JhengHei" panose="020B0604030504040204" pitchFamily="34" charset="-120"/>
                <a:hlinkClick r:id="rId7"/>
              </a:rPr>
              <a:t>CLIP</a:t>
            </a:r>
            <a:r>
              <a:rPr lang="zh-TW" altLang="en-US" sz="1200" b="0" i="0">
                <a:solidFill>
                  <a:srgbClr val="333333"/>
                </a:solidFill>
                <a:effectLst/>
                <a:latin typeface="Microsoft JhengHei" panose="020B0604030504040204" pitchFamily="34" charset="-120"/>
                <a:ea typeface="Microsoft JhengHei" panose="020B0604030504040204" pitchFamily="34" charset="-120"/>
              </a:rPr>
              <a:t>等模型，其中</a:t>
            </a:r>
            <a:r>
              <a:rPr lang="en-US" altLang="zh-TW" sz="1200" b="0" i="0">
                <a:solidFill>
                  <a:srgbClr val="333333"/>
                </a:solidFill>
                <a:effectLst/>
                <a:latin typeface="Microsoft JhengHei" panose="020B0604030504040204" pitchFamily="34" charset="-120"/>
                <a:ea typeface="Microsoft JhengHei" panose="020B0604030504040204" pitchFamily="34" charset="-120"/>
              </a:rPr>
              <a:t>ChatGLM 3 6B</a:t>
            </a:r>
            <a:r>
              <a:rPr lang="zh-TW" altLang="en-US" sz="1200" b="0" i="0">
                <a:solidFill>
                  <a:srgbClr val="333333"/>
                </a:solidFill>
                <a:effectLst/>
                <a:latin typeface="Microsoft JhengHei" panose="020B0604030504040204" pitchFamily="34" charset="-120"/>
                <a:ea typeface="Microsoft JhengHei" panose="020B0604030504040204" pitchFamily="34" charset="-120"/>
              </a:rPr>
              <a:t>為北京智譜華章科技公司推出的大型語言模型，能夠支援正體中文與簡體中文，而</a:t>
            </a:r>
            <a:r>
              <a:rPr lang="en-US" altLang="zh-TW" sz="1200" b="0" i="0">
                <a:solidFill>
                  <a:srgbClr val="333333"/>
                </a:solidFill>
                <a:effectLst/>
                <a:latin typeface="Microsoft JhengHei" panose="020B0604030504040204" pitchFamily="34" charset="-120"/>
                <a:ea typeface="Microsoft JhengHei" panose="020B0604030504040204" pitchFamily="34" charset="-120"/>
              </a:rPr>
              <a:t>CLIP</a:t>
            </a:r>
            <a:r>
              <a:rPr lang="zh-TW" altLang="en-US" sz="1200" b="0" i="0">
                <a:solidFill>
                  <a:srgbClr val="333333"/>
                </a:solidFill>
                <a:effectLst/>
                <a:latin typeface="Microsoft JhengHei" panose="020B0604030504040204" pitchFamily="34" charset="-120"/>
                <a:ea typeface="Microsoft JhengHei" panose="020B0604030504040204" pitchFamily="34" charset="-120"/>
              </a:rPr>
              <a:t>則是由</a:t>
            </a:r>
            <a:r>
              <a:rPr lang="en-US" altLang="zh-TW" sz="1200" b="0" i="0">
                <a:solidFill>
                  <a:srgbClr val="333333"/>
                </a:solidFill>
                <a:effectLst/>
                <a:latin typeface="Microsoft JhengHei" panose="020B0604030504040204" pitchFamily="34" charset="-120"/>
                <a:ea typeface="Microsoft JhengHei" panose="020B0604030504040204" pitchFamily="34" charset="-120"/>
              </a:rPr>
              <a:t>OpenAI</a:t>
            </a:r>
            <a:r>
              <a:rPr lang="zh-TW" altLang="en-US" sz="1200" b="0" i="0">
                <a:solidFill>
                  <a:srgbClr val="333333"/>
                </a:solidFill>
                <a:effectLst/>
                <a:latin typeface="Microsoft JhengHei" panose="020B0604030504040204" pitchFamily="34" charset="-120"/>
                <a:ea typeface="Microsoft JhengHei" panose="020B0604030504040204" pitchFamily="34" charset="-120"/>
              </a:rPr>
              <a:t>公司推出的圖文對應模型（其概念比較難以解釋，在</a:t>
            </a:r>
            <a:r>
              <a:rPr lang="en-US" altLang="zh-TW" sz="1200" b="0" i="0">
                <a:solidFill>
                  <a:srgbClr val="333333"/>
                </a:solidFill>
                <a:effectLst/>
                <a:latin typeface="Microsoft JhengHei" panose="020B0604030504040204" pitchFamily="34" charset="-120"/>
                <a:ea typeface="Microsoft JhengHei" panose="020B0604030504040204" pitchFamily="34" charset="-120"/>
              </a:rPr>
              <a:t>ChatRTX</a:t>
            </a:r>
            <a:r>
              <a:rPr lang="zh-TW" altLang="en-US" sz="1200" b="0" i="0">
                <a:solidFill>
                  <a:srgbClr val="333333"/>
                </a:solidFill>
                <a:effectLst/>
                <a:latin typeface="Microsoft JhengHei" panose="020B0604030504040204" pitchFamily="34" charset="-120"/>
                <a:ea typeface="Microsoft JhengHei" panose="020B0604030504040204" pitchFamily="34" charset="-120"/>
              </a:rPr>
              <a:t>的主要功能為辨識圖片）。</a:t>
            </a:r>
            <a:endParaRPr lang="en-US" altLang="zh-TW" sz="1200" b="0" i="0">
              <a:solidFill>
                <a:srgbClr val="333333"/>
              </a:solidFill>
              <a:effectLst/>
              <a:latin typeface="Microsoft JhengHei" panose="020B0604030504040204" pitchFamily="34" charset="-120"/>
              <a:ea typeface="Microsoft JhengHei" panose="020B0604030504040204" pitchFamily="34" charset="-120"/>
            </a:endParaRPr>
          </a:p>
          <a:p>
            <a:pPr marL="342900" indent="-342900">
              <a:buFont typeface="+mj-lt"/>
              <a:buAutoNum type="arabicPeriod"/>
            </a:pPr>
            <a:r>
              <a:rPr lang="en-US" altLang="zh-TW" sz="1200" b="0" i="0">
                <a:solidFill>
                  <a:srgbClr val="333333"/>
                </a:solidFill>
                <a:effectLst/>
                <a:latin typeface="Microsoft JhengHei" panose="020B0604030504040204" pitchFamily="34" charset="-120"/>
                <a:ea typeface="Microsoft JhengHei" panose="020B0604030504040204" pitchFamily="34" charset="-120"/>
              </a:rPr>
              <a:t>ChatRTX </a:t>
            </a:r>
            <a:r>
              <a:rPr lang="zh-TW" altLang="en-US" sz="1200" b="0" i="0">
                <a:solidFill>
                  <a:srgbClr val="333333"/>
                </a:solidFill>
                <a:effectLst/>
                <a:latin typeface="Microsoft JhengHei" panose="020B0604030504040204" pitchFamily="34" charset="-120"/>
                <a:ea typeface="Microsoft JhengHei" panose="020B0604030504040204" pitchFamily="34" charset="-120"/>
              </a:rPr>
              <a:t>可用的開源模型</a:t>
            </a:r>
            <a:r>
              <a:rPr lang="en-US" altLang="zh-TW" sz="1200" b="0" i="0">
                <a:solidFill>
                  <a:srgbClr val="333333"/>
                </a:solidFill>
                <a:effectLst/>
                <a:latin typeface="Microsoft JhengHei" panose="020B0604030504040204" pitchFamily="34" charset="-120"/>
                <a:ea typeface="Microsoft JhengHei" panose="020B0604030504040204" pitchFamily="34" charset="-120"/>
              </a:rPr>
              <a:t>: Mistral 7B </a:t>
            </a:r>
            <a:r>
              <a:rPr lang="zh-TW" altLang="en-US" sz="1200" b="0" i="0">
                <a:solidFill>
                  <a:srgbClr val="333333"/>
                </a:solidFill>
                <a:effectLst/>
                <a:latin typeface="Microsoft JhengHei" panose="020B0604030504040204" pitchFamily="34" charset="-120"/>
                <a:ea typeface="Microsoft JhengHei" panose="020B0604030504040204" pitchFamily="34" charset="-120"/>
              </a:rPr>
              <a:t>與 </a:t>
            </a:r>
            <a:r>
              <a:rPr lang="en-US" altLang="zh-TW" sz="1200" b="0" i="0">
                <a:solidFill>
                  <a:srgbClr val="333333"/>
                </a:solidFill>
                <a:effectLst/>
                <a:latin typeface="Microsoft JhengHei" panose="020B0604030504040204" pitchFamily="34" charset="-120"/>
                <a:ea typeface="Microsoft JhengHei" panose="020B0604030504040204" pitchFamily="34" charset="-120"/>
              </a:rPr>
              <a:t>Llama 2 13B</a:t>
            </a:r>
          </a:p>
          <a:p>
            <a:pPr marL="800100" lvl="2" indent="-342900">
              <a:buFont typeface="Arial" panose="020B0604020202020204" pitchFamily="34" charset="0"/>
              <a:buChar char="•"/>
            </a:pPr>
            <a:r>
              <a:rPr lang="en-US" altLang="zh-TW" sz="1200" b="0" i="0">
                <a:solidFill>
                  <a:srgbClr val="333333"/>
                </a:solidFill>
                <a:effectLst/>
                <a:latin typeface="Microsoft JhengHei" panose="020B0604030504040204" pitchFamily="34" charset="-120"/>
                <a:ea typeface="Microsoft JhengHei" panose="020B0604030504040204" pitchFamily="34" charset="-120"/>
              </a:rPr>
              <a:t>NVIDIA </a:t>
            </a:r>
            <a:r>
              <a:rPr lang="zh-TW" altLang="en-US" sz="1200" b="0" i="0">
                <a:solidFill>
                  <a:srgbClr val="333333"/>
                </a:solidFill>
                <a:effectLst/>
                <a:latin typeface="Microsoft JhengHei" panose="020B0604030504040204" pitchFamily="34" charset="-120"/>
                <a:ea typeface="Microsoft JhengHei" panose="020B0604030504040204" pitchFamily="34" charset="-120"/>
              </a:rPr>
              <a:t>目前提供 </a:t>
            </a:r>
            <a:r>
              <a:rPr lang="en-US" altLang="zh-TW" sz="1200" b="0" i="0">
                <a:solidFill>
                  <a:srgbClr val="333333"/>
                </a:solidFill>
                <a:effectLst/>
                <a:latin typeface="Microsoft JhengHei" panose="020B0604030504040204" pitchFamily="34" charset="-120"/>
                <a:ea typeface="Microsoft JhengHei" panose="020B0604030504040204" pitchFamily="34" charset="-120"/>
              </a:rPr>
              <a:t>Mistral 7B INT4 </a:t>
            </a:r>
            <a:r>
              <a:rPr lang="zh-TW" altLang="en-US" sz="1200" b="0" i="0">
                <a:solidFill>
                  <a:srgbClr val="333333"/>
                </a:solidFill>
                <a:effectLst/>
                <a:latin typeface="Microsoft JhengHei" panose="020B0604030504040204" pitchFamily="34" charset="-120"/>
                <a:ea typeface="Microsoft JhengHei" panose="020B0604030504040204" pitchFamily="34" charset="-120"/>
              </a:rPr>
              <a:t>和 </a:t>
            </a:r>
            <a:r>
              <a:rPr lang="en-US" altLang="zh-TW" sz="1200" b="0" i="0">
                <a:solidFill>
                  <a:srgbClr val="333333"/>
                </a:solidFill>
                <a:effectLst/>
                <a:latin typeface="Microsoft JhengHei" panose="020B0604030504040204" pitchFamily="34" charset="-120"/>
                <a:ea typeface="Microsoft JhengHei" panose="020B0604030504040204" pitchFamily="34" charset="-120"/>
              </a:rPr>
              <a:t>Llama2 13B INT4 </a:t>
            </a:r>
            <a:r>
              <a:rPr lang="zh-TW" altLang="en-US" sz="1200" b="0" i="0">
                <a:solidFill>
                  <a:srgbClr val="333333"/>
                </a:solidFill>
                <a:effectLst/>
                <a:latin typeface="Microsoft JhengHei" panose="020B0604030504040204" pitchFamily="34" charset="-120"/>
                <a:ea typeface="Microsoft JhengHei" panose="020B0604030504040204" pitchFamily="34" charset="-120"/>
              </a:rPr>
              <a:t>兩個模型下載，但如果顯卡的 </a:t>
            </a:r>
            <a:r>
              <a:rPr lang="en-US" altLang="zh-TW" sz="1200" b="0" i="0">
                <a:solidFill>
                  <a:srgbClr val="333333"/>
                </a:solidFill>
                <a:effectLst/>
                <a:latin typeface="Microsoft JhengHei" panose="020B0604030504040204" pitchFamily="34" charset="-120"/>
                <a:ea typeface="Microsoft JhengHei" panose="020B0604030504040204" pitchFamily="34" charset="-120"/>
              </a:rPr>
              <a:t>VRAM </a:t>
            </a:r>
            <a:r>
              <a:rPr lang="zh-TW" altLang="en-US" sz="1200" b="0" i="0">
                <a:solidFill>
                  <a:srgbClr val="333333"/>
                </a:solidFill>
                <a:effectLst/>
                <a:latin typeface="Microsoft JhengHei" panose="020B0604030504040204" pitchFamily="34" charset="-120"/>
                <a:ea typeface="Microsoft JhengHei" panose="020B0604030504040204" pitchFamily="34" charset="-120"/>
              </a:rPr>
              <a:t>只有 </a:t>
            </a:r>
            <a:r>
              <a:rPr lang="en-US" altLang="zh-TW" sz="1200" b="0" i="0">
                <a:solidFill>
                  <a:srgbClr val="333333"/>
                </a:solidFill>
                <a:effectLst/>
                <a:latin typeface="Microsoft JhengHei" panose="020B0604030504040204" pitchFamily="34" charset="-120"/>
                <a:ea typeface="Microsoft JhengHei" panose="020B0604030504040204" pitchFamily="34" charset="-120"/>
              </a:rPr>
              <a:t>8GB</a:t>
            </a:r>
            <a:r>
              <a:rPr lang="zh-TW" altLang="en-US" sz="1200" b="0" i="0">
                <a:solidFill>
                  <a:srgbClr val="333333"/>
                </a:solidFill>
                <a:effectLst/>
                <a:latin typeface="Microsoft JhengHei" panose="020B0604030504040204" pitchFamily="34" charset="-120"/>
                <a:ea typeface="Microsoft JhengHei" panose="020B0604030504040204" pitchFamily="34" charset="-120"/>
              </a:rPr>
              <a:t>，只能裝得下</a:t>
            </a:r>
            <a:r>
              <a:rPr lang="en-US" altLang="zh-TW" sz="1200" b="0" i="0">
                <a:solidFill>
                  <a:srgbClr val="333333"/>
                </a:solidFill>
                <a:effectLst/>
                <a:latin typeface="Microsoft JhengHei" panose="020B0604030504040204" pitchFamily="34" charset="-120"/>
                <a:ea typeface="Microsoft JhengHei" panose="020B0604030504040204" pitchFamily="34" charset="-120"/>
              </a:rPr>
              <a:t>Mistral 7B </a:t>
            </a:r>
            <a:r>
              <a:rPr lang="zh-TW" altLang="en-US" sz="1200" b="0" i="0">
                <a:solidFill>
                  <a:srgbClr val="333333"/>
                </a:solidFill>
                <a:effectLst/>
                <a:latin typeface="Microsoft JhengHei" panose="020B0604030504040204" pitchFamily="34" charset="-120"/>
                <a:ea typeface="Microsoft JhengHei" panose="020B0604030504040204" pitchFamily="34" charset="-120"/>
              </a:rPr>
              <a:t>模型進行推論 ，因此在安裝時不會看到 </a:t>
            </a:r>
            <a:r>
              <a:rPr lang="en-US" altLang="zh-TW" sz="1200" b="0" i="0">
                <a:solidFill>
                  <a:srgbClr val="333333"/>
                </a:solidFill>
                <a:effectLst/>
                <a:latin typeface="Microsoft JhengHei" panose="020B0604030504040204" pitchFamily="34" charset="-120"/>
                <a:ea typeface="Microsoft JhengHei" panose="020B0604030504040204" pitchFamily="34" charset="-120"/>
              </a:rPr>
              <a:t>Llama2 13B </a:t>
            </a:r>
            <a:r>
              <a:rPr lang="zh-TW" altLang="en-US" sz="1200" b="0" i="0">
                <a:solidFill>
                  <a:srgbClr val="333333"/>
                </a:solidFill>
                <a:effectLst/>
                <a:latin typeface="Microsoft JhengHei" panose="020B0604030504040204" pitchFamily="34" charset="-120"/>
                <a:ea typeface="Microsoft JhengHei" panose="020B0604030504040204" pitchFamily="34" charset="-120"/>
              </a:rPr>
              <a:t>的選項。不過</a:t>
            </a:r>
            <a:r>
              <a:rPr lang="en-US" altLang="zh-TW" sz="1200" b="0" i="0">
                <a:solidFill>
                  <a:srgbClr val="333333"/>
                </a:solidFill>
                <a:effectLst/>
                <a:latin typeface="Microsoft JhengHei" panose="020B0604030504040204" pitchFamily="34" charset="-120"/>
                <a:ea typeface="Microsoft JhengHei" panose="020B0604030504040204" pitchFamily="34" charset="-120"/>
              </a:rPr>
              <a:t>Mistral 7B </a:t>
            </a:r>
            <a:r>
              <a:rPr lang="zh-TW" altLang="en-US" sz="1200" b="0" i="0">
                <a:solidFill>
                  <a:srgbClr val="333333"/>
                </a:solidFill>
                <a:effectLst/>
                <a:latin typeface="Microsoft JhengHei" panose="020B0604030504040204" pitchFamily="34" charset="-120"/>
                <a:ea typeface="Microsoft JhengHei" panose="020B0604030504040204" pitchFamily="34" charset="-120"/>
              </a:rPr>
              <a:t>在</a:t>
            </a:r>
            <a:r>
              <a:rPr lang="en-US" altLang="zh-TW" sz="1200" b="0" i="0">
                <a:solidFill>
                  <a:srgbClr val="333333"/>
                </a:solidFill>
                <a:effectLst/>
                <a:latin typeface="Microsoft JhengHei" panose="020B0604030504040204" pitchFamily="34" charset="-120"/>
                <a:ea typeface="Microsoft JhengHei" panose="020B0604030504040204" pitchFamily="34" charset="-120"/>
              </a:rPr>
              <a:t>MMLU(</a:t>
            </a:r>
            <a:r>
              <a:rPr lang="zh-TW" altLang="en-US" sz="1200" b="0" i="0">
                <a:solidFill>
                  <a:srgbClr val="333333"/>
                </a:solidFill>
                <a:effectLst/>
                <a:latin typeface="Microsoft JhengHei" panose="020B0604030504040204" pitchFamily="34" charset="-120"/>
                <a:ea typeface="Microsoft JhengHei" panose="020B0604030504040204" pitchFamily="34" charset="-120"/>
              </a:rPr>
              <a:t>多領域知識</a:t>
            </a:r>
            <a:r>
              <a:rPr lang="en-US" altLang="zh-TW" sz="1200" b="0" i="0">
                <a:solidFill>
                  <a:srgbClr val="333333"/>
                </a:solidFill>
                <a:effectLst/>
                <a:latin typeface="Microsoft JhengHei" panose="020B0604030504040204" pitchFamily="34" charset="-120"/>
                <a:ea typeface="Microsoft JhengHei" panose="020B0604030504040204" pitchFamily="34" charset="-120"/>
              </a:rPr>
              <a:t>)</a:t>
            </a:r>
            <a:r>
              <a:rPr lang="zh-TW" altLang="en-US" sz="1200" b="0" i="0">
                <a:solidFill>
                  <a:srgbClr val="333333"/>
                </a:solidFill>
                <a:effectLst/>
                <a:latin typeface="Microsoft JhengHei" panose="020B0604030504040204" pitchFamily="34" charset="-120"/>
                <a:ea typeface="Microsoft JhengHei" panose="020B0604030504040204" pitchFamily="34" charset="-120"/>
              </a:rPr>
              <a:t>、推理能力、閱讀理解和中文能力都贏過比他肥大的</a:t>
            </a:r>
            <a:r>
              <a:rPr lang="en-US" altLang="zh-TW" sz="1200" b="0" i="0">
                <a:solidFill>
                  <a:srgbClr val="333333"/>
                </a:solidFill>
                <a:effectLst/>
                <a:latin typeface="Microsoft JhengHei" panose="020B0604030504040204" pitchFamily="34" charset="-120"/>
                <a:ea typeface="Microsoft JhengHei" panose="020B0604030504040204" pitchFamily="34" charset="-120"/>
              </a:rPr>
              <a:t>Llama2 13B</a:t>
            </a:r>
            <a:r>
              <a:rPr lang="zh-TW" altLang="en-US" sz="1200" b="0" i="0">
                <a:solidFill>
                  <a:srgbClr val="333333"/>
                </a:solidFill>
                <a:effectLst/>
                <a:latin typeface="Microsoft JhengHei" panose="020B0604030504040204" pitchFamily="34" charset="-120"/>
                <a:ea typeface="Microsoft JhengHei" panose="020B0604030504040204" pitchFamily="34" charset="-120"/>
              </a:rPr>
              <a:t>，只有在世界知識測試表現相當，</a:t>
            </a:r>
            <a:r>
              <a:rPr lang="en-US" altLang="zh-TW" sz="1200" b="0" i="0">
                <a:solidFill>
                  <a:srgbClr val="333333"/>
                </a:solidFill>
                <a:effectLst/>
                <a:latin typeface="Microsoft JhengHei" panose="020B0604030504040204" pitchFamily="34" charset="-120"/>
                <a:ea typeface="Microsoft JhengHei" panose="020B0604030504040204" pitchFamily="34" charset="-120"/>
              </a:rPr>
              <a:t>VRAM</a:t>
            </a:r>
            <a:r>
              <a:rPr lang="zh-TW" altLang="en-US" sz="1200" b="0" i="0">
                <a:solidFill>
                  <a:srgbClr val="333333"/>
                </a:solidFill>
                <a:effectLst/>
                <a:latin typeface="Microsoft JhengHei" panose="020B0604030504040204" pitchFamily="34" charset="-120"/>
                <a:ea typeface="Microsoft JhengHei" panose="020B0604030504040204" pitchFamily="34" charset="-120"/>
              </a:rPr>
              <a:t>不足的朋友影響不大。</a:t>
            </a:r>
            <a:endParaRPr lang="en-US" altLang="zh-TW" sz="1200" b="0" i="0">
              <a:solidFill>
                <a:srgbClr val="333333"/>
              </a:solidFill>
              <a:effectLst/>
              <a:latin typeface="Microsoft JhengHei" panose="020B0604030504040204" pitchFamily="34" charset="-120"/>
              <a:ea typeface="Microsoft JhengHei" panose="020B0604030504040204" pitchFamily="34" charset="-120"/>
            </a:endParaRPr>
          </a:p>
          <a:p>
            <a:pPr marL="342900" indent="-342900">
              <a:buFont typeface="+mj-lt"/>
              <a:buAutoNum type="arabicPeriod"/>
            </a:pPr>
            <a:endParaRPr lang="en-US" altLang="zh-TW" sz="1200" b="0" i="0">
              <a:solidFill>
                <a:srgbClr val="333333"/>
              </a:solidFill>
              <a:effectLst/>
              <a:latin typeface="Microsoft JhengHei" panose="020B0604030504040204" pitchFamily="34" charset="-120"/>
              <a:ea typeface="Microsoft JhengHei" panose="020B0604030504040204" pitchFamily="34" charset="-120"/>
            </a:endParaRPr>
          </a:p>
          <a:p>
            <a:pPr marL="342900" indent="-342900">
              <a:buFont typeface="+mj-lt"/>
              <a:buAutoNum type="arabicPeriod"/>
            </a:pPr>
            <a:r>
              <a:rPr lang="zh-TW" altLang="en-US" sz="1200" b="0">
                <a:solidFill>
                  <a:srgbClr val="333333"/>
                </a:solidFill>
                <a:effectLst/>
                <a:latin typeface="Microsoft JhengHei" panose="020B0604030504040204" pitchFamily="34" charset="-120"/>
                <a:ea typeface="Microsoft JhengHei" panose="020B0604030504040204" pitchFamily="34" charset="-120"/>
              </a:rPr>
              <a:t>以從</a:t>
            </a:r>
            <a:r>
              <a:rPr lang="en-US" altLang="zh-TW" sz="1200" b="0">
                <a:solidFill>
                  <a:srgbClr val="333333"/>
                </a:solidFill>
                <a:effectLst/>
                <a:latin typeface="Microsoft JhengHei" panose="020B0604030504040204" pitchFamily="34" charset="-120"/>
                <a:ea typeface="Microsoft JhengHei" panose="020B0604030504040204" pitchFamily="34" charset="-120"/>
              </a:rPr>
              <a:t>NVIDIA</a:t>
            </a:r>
            <a:r>
              <a:rPr lang="zh-TW" altLang="en-US" sz="1200" b="0">
                <a:solidFill>
                  <a:srgbClr val="333333"/>
                </a:solidFill>
                <a:effectLst/>
                <a:latin typeface="Microsoft JhengHei" panose="020B0604030504040204" pitchFamily="34" charset="-120"/>
                <a:ea typeface="Microsoft JhengHei" panose="020B0604030504040204" pitchFamily="34" charset="-120"/>
              </a:rPr>
              <a:t>官方網站下載</a:t>
            </a:r>
            <a:r>
              <a:rPr lang="en-US" altLang="zh-TW" sz="1200" b="0">
                <a:solidFill>
                  <a:srgbClr val="333333"/>
                </a:solidFill>
                <a:effectLst/>
                <a:latin typeface="Microsoft JhengHei" panose="020B0604030504040204" pitchFamily="34" charset="-120"/>
                <a:ea typeface="Microsoft JhengHei" panose="020B0604030504040204" pitchFamily="34" charset="-120"/>
              </a:rPr>
              <a:t>ChatRTX</a:t>
            </a:r>
            <a:r>
              <a:rPr lang="zh-TW" altLang="en-US" sz="1200" b="0">
                <a:solidFill>
                  <a:srgbClr val="333333"/>
                </a:solidFill>
                <a:effectLst/>
                <a:latin typeface="Microsoft JhengHei" panose="020B0604030504040204" pitchFamily="34" charset="-120"/>
                <a:ea typeface="Microsoft JhengHei" panose="020B0604030504040204" pitchFamily="34" charset="-120"/>
              </a:rPr>
              <a:t>程式，安裝過程與一般程式無異</a:t>
            </a:r>
            <a:endParaRPr lang="en-US" altLang="zh-TW" sz="1200" b="0">
              <a:solidFill>
                <a:srgbClr val="333333"/>
              </a:solidFill>
              <a:effectLst/>
              <a:latin typeface="Microsoft JhengHei" panose="020B0604030504040204" pitchFamily="34" charset="-120"/>
              <a:ea typeface="Microsoft JhengHei" panose="020B0604030504040204" pitchFamily="34" charset="-120"/>
            </a:endParaRPr>
          </a:p>
          <a:p>
            <a:pPr marL="342900" indent="-342900">
              <a:buFont typeface="+mj-lt"/>
              <a:buAutoNum type="arabicPeriod"/>
            </a:pPr>
            <a:endParaRPr lang="en-US" altLang="zh-TW" sz="1200" b="0">
              <a:solidFill>
                <a:srgbClr val="333333"/>
              </a:solidFill>
              <a:effectLst/>
              <a:latin typeface="Microsoft JhengHei" panose="020B0604030504040204" pitchFamily="34" charset="-120"/>
              <a:ea typeface="Microsoft JhengHei" panose="020B0604030504040204" pitchFamily="34" charset="-120"/>
            </a:endParaRPr>
          </a:p>
          <a:p>
            <a:pPr marL="342900" indent="-342900">
              <a:buFont typeface="+mj-lt"/>
              <a:buAutoNum type="arabicPeriod"/>
            </a:pPr>
            <a:r>
              <a:rPr lang="en-US" altLang="zh-TW" sz="1200" b="0">
                <a:solidFill>
                  <a:srgbClr val="333333"/>
                </a:solidFill>
                <a:effectLst/>
                <a:latin typeface="Microsoft JhengHei" panose="020B0604030504040204" pitchFamily="34" charset="-120"/>
                <a:ea typeface="Microsoft JhengHei" panose="020B0604030504040204" pitchFamily="34" charset="-120"/>
              </a:rPr>
              <a:t>ChatRTX</a:t>
            </a:r>
            <a:r>
              <a:rPr lang="zh-TW" altLang="en-US" sz="1200" b="0">
                <a:solidFill>
                  <a:srgbClr val="333333"/>
                </a:solidFill>
                <a:effectLst/>
                <a:latin typeface="Microsoft JhengHei" panose="020B0604030504040204" pitchFamily="34" charset="-120"/>
                <a:ea typeface="Microsoft JhengHei" panose="020B0604030504040204" pitchFamily="34" charset="-120"/>
              </a:rPr>
              <a:t>支援</a:t>
            </a:r>
            <a:r>
              <a:rPr lang="en-US" altLang="zh-TW" sz="1200" b="0">
                <a:solidFill>
                  <a:srgbClr val="0070C0"/>
                </a:solidFill>
                <a:effectLst/>
                <a:latin typeface="Microsoft JhengHei" panose="020B0604030504040204" pitchFamily="34" charset="-120"/>
                <a:ea typeface="Microsoft JhengHei" panose="020B0604030504040204" pitchFamily="34" charset="-120"/>
              </a:rPr>
              <a:t>RAG</a:t>
            </a:r>
            <a:r>
              <a:rPr lang="zh-TW" altLang="en-US" sz="1200" b="0">
                <a:solidFill>
                  <a:srgbClr val="0070C0"/>
                </a:solidFill>
                <a:effectLst/>
                <a:latin typeface="Microsoft JhengHei" panose="020B0604030504040204" pitchFamily="34" charset="-120"/>
                <a:ea typeface="Microsoft JhengHei" panose="020B0604030504040204" pitchFamily="34" charset="-120"/>
              </a:rPr>
              <a:t>（</a:t>
            </a:r>
            <a:r>
              <a:rPr lang="en-US" altLang="zh-TW" sz="1200" b="0">
                <a:solidFill>
                  <a:srgbClr val="0070C0"/>
                </a:solidFill>
                <a:effectLst/>
                <a:latin typeface="Microsoft JhengHei" panose="020B0604030504040204" pitchFamily="34" charset="-120"/>
                <a:ea typeface="Microsoft JhengHei" panose="020B0604030504040204" pitchFamily="34" charset="-120"/>
              </a:rPr>
              <a:t>Retrieval Augmented Generation</a:t>
            </a:r>
            <a:r>
              <a:rPr lang="zh-TW" altLang="en-US" sz="1200" b="0">
                <a:solidFill>
                  <a:srgbClr val="0070C0"/>
                </a:solidFill>
                <a:effectLst/>
                <a:latin typeface="Microsoft JhengHei" panose="020B0604030504040204" pitchFamily="34" charset="-120"/>
                <a:ea typeface="Microsoft JhengHei" panose="020B0604030504040204" pitchFamily="34" charset="-120"/>
              </a:rPr>
              <a:t>，檢索增強生成）</a:t>
            </a:r>
            <a:r>
              <a:rPr lang="zh-TW" altLang="en-US" sz="1200" b="0">
                <a:solidFill>
                  <a:srgbClr val="333333"/>
                </a:solidFill>
                <a:effectLst/>
                <a:latin typeface="Microsoft JhengHei" panose="020B0604030504040204" pitchFamily="34" charset="-120"/>
                <a:ea typeface="Microsoft JhengHei" panose="020B0604030504040204" pitchFamily="34" charset="-120"/>
              </a:rPr>
              <a:t>功能，能夠讓程式「查閱」資料庫中的文字與圖片檔案，進而讓程式的回應更貼近使用者的需求。舉例來說，筆者就將自己撰寫的文章匯入資料庫，讓預先訓練的大型語言模型快速「新增知識」，能夠回答筆者個人資料以及最新報導內容。</a:t>
            </a:r>
          </a:p>
          <a:p>
            <a:pPr marL="342900" indent="-342900">
              <a:buFont typeface="+mj-lt"/>
              <a:buAutoNum type="arabicPeriod"/>
            </a:pPr>
            <a:endParaRPr lang="zh-TW" altLang="en-US" sz="1200" b="0">
              <a:solidFill>
                <a:srgbClr val="333333"/>
              </a:solidFill>
              <a:effectLst/>
              <a:latin typeface="Microsoft JhengHei" panose="020B0604030504040204" pitchFamily="34" charset="-120"/>
              <a:ea typeface="Microsoft JhengHei" panose="020B0604030504040204" pitchFamily="34" charset="-120"/>
            </a:endParaRPr>
          </a:p>
          <a:p>
            <a:pPr marL="342900" indent="-342900">
              <a:buFont typeface="+mj-lt"/>
              <a:buAutoNum type="arabicPeriod"/>
            </a:pPr>
            <a:r>
              <a:rPr lang="zh-TW" altLang="en-US" sz="1200" b="0">
                <a:solidFill>
                  <a:srgbClr val="333333"/>
                </a:solidFill>
                <a:effectLst/>
                <a:latin typeface="Microsoft JhengHei" panose="020B0604030504040204" pitchFamily="34" charset="-120"/>
                <a:ea typeface="Microsoft JhengHei" panose="020B0604030504040204" pitchFamily="34" charset="-120"/>
              </a:rPr>
              <a:t>由於</a:t>
            </a:r>
            <a:r>
              <a:rPr lang="en-US" altLang="zh-TW" sz="1200" b="0">
                <a:solidFill>
                  <a:srgbClr val="333333"/>
                </a:solidFill>
                <a:effectLst/>
                <a:latin typeface="Microsoft JhengHei" panose="020B0604030504040204" pitchFamily="34" charset="-120"/>
                <a:ea typeface="Microsoft JhengHei" panose="020B0604030504040204" pitchFamily="34" charset="-120"/>
              </a:rPr>
              <a:t>ChatRTX</a:t>
            </a:r>
            <a:r>
              <a:rPr lang="zh-TW" altLang="en-US" sz="1200" b="0">
                <a:solidFill>
                  <a:srgbClr val="333333"/>
                </a:solidFill>
                <a:effectLst/>
                <a:latin typeface="Microsoft JhengHei" panose="020B0604030504040204" pitchFamily="34" charset="-120"/>
                <a:ea typeface="Microsoft JhengHei" panose="020B0604030504040204" pitchFamily="34" charset="-120"/>
              </a:rPr>
              <a:t>運作過程不會將任何資料上傳至雲端，能夠避免資料庫中的機敏資料外洩，使用上更加安全。雖然</a:t>
            </a:r>
            <a:r>
              <a:rPr lang="en-US" altLang="zh-TW" sz="1200" b="0">
                <a:solidFill>
                  <a:srgbClr val="333333"/>
                </a:solidFill>
                <a:effectLst/>
                <a:latin typeface="Microsoft JhengHei" panose="020B0604030504040204" pitchFamily="34" charset="-120"/>
                <a:ea typeface="Microsoft JhengHei" panose="020B0604030504040204" pitchFamily="34" charset="-120"/>
              </a:rPr>
              <a:t>ChatGLM 3 6B</a:t>
            </a:r>
            <a:r>
              <a:rPr lang="zh-TW" altLang="en-US" sz="1200" b="0">
                <a:solidFill>
                  <a:srgbClr val="333333"/>
                </a:solidFill>
                <a:effectLst/>
                <a:latin typeface="Microsoft JhengHei" panose="020B0604030504040204" pitchFamily="34" charset="-120"/>
                <a:ea typeface="Microsoft JhengHei" panose="020B0604030504040204" pitchFamily="34" charset="-120"/>
              </a:rPr>
              <a:t>是中國公司推出的大型語言模型，所以具有自我審查的狀況，不過在</a:t>
            </a:r>
            <a:r>
              <a:rPr lang="en-US" altLang="zh-TW" sz="1200" b="0">
                <a:solidFill>
                  <a:srgbClr val="333333"/>
                </a:solidFill>
                <a:effectLst/>
                <a:latin typeface="Microsoft JhengHei" panose="020B0604030504040204" pitchFamily="34" charset="-120"/>
                <a:ea typeface="Microsoft JhengHei" panose="020B0604030504040204" pitchFamily="34" charset="-120"/>
              </a:rPr>
              <a:t>ChatRTX</a:t>
            </a:r>
            <a:r>
              <a:rPr lang="zh-TW" altLang="en-US" sz="1200" b="0">
                <a:solidFill>
                  <a:srgbClr val="333333"/>
                </a:solidFill>
                <a:effectLst/>
                <a:latin typeface="Microsoft JhengHei" panose="020B0604030504040204" pitchFamily="34" charset="-120"/>
                <a:ea typeface="Microsoft JhengHei" panose="020B0604030504040204" pitchFamily="34" charset="-120"/>
              </a:rPr>
              <a:t>中使用這款模型仍不會造成資料外洩疑慮。</a:t>
            </a:r>
          </a:p>
          <a:p>
            <a:pPr marL="342900" indent="-342900">
              <a:buFont typeface="+mj-lt"/>
              <a:buAutoNum type="arabicPeriod"/>
            </a:pPr>
            <a:endParaRPr lang="zh-TW" altLang="en-US" sz="1200" b="0">
              <a:solidFill>
                <a:srgbClr val="333333"/>
              </a:solidFill>
              <a:effectLst/>
              <a:latin typeface="Microsoft JhengHei" panose="020B0604030504040204" pitchFamily="34" charset="-120"/>
              <a:ea typeface="Microsoft JhengHei" panose="020B0604030504040204" pitchFamily="34" charset="-120"/>
            </a:endParaRPr>
          </a:p>
          <a:p>
            <a:pPr marL="342900" indent="-342900">
              <a:buFont typeface="+mj-lt"/>
              <a:buAutoNum type="arabicPeriod"/>
            </a:pPr>
            <a:r>
              <a:rPr lang="zh-TW" altLang="en-US" sz="1200" b="0">
                <a:solidFill>
                  <a:srgbClr val="333333"/>
                </a:solidFill>
                <a:effectLst/>
                <a:latin typeface="Microsoft JhengHei" panose="020B0604030504040204" pitchFamily="34" charset="-120"/>
                <a:ea typeface="Microsoft JhengHei" panose="020B0604030504040204" pitchFamily="34" charset="-120"/>
              </a:rPr>
              <a:t>另一方面，在安裝</a:t>
            </a:r>
            <a:r>
              <a:rPr lang="en-US" altLang="zh-TW" sz="1200" b="0">
                <a:solidFill>
                  <a:srgbClr val="333333"/>
                </a:solidFill>
                <a:effectLst/>
                <a:latin typeface="Microsoft JhengHei" panose="020B0604030504040204" pitchFamily="34" charset="-120"/>
                <a:ea typeface="Microsoft JhengHei" panose="020B0604030504040204" pitchFamily="34" charset="-120"/>
              </a:rPr>
              <a:t>CLIP</a:t>
            </a:r>
            <a:r>
              <a:rPr lang="zh-TW" altLang="en-US" sz="1200" b="0">
                <a:solidFill>
                  <a:srgbClr val="333333"/>
                </a:solidFill>
                <a:effectLst/>
                <a:latin typeface="Microsoft JhengHei" panose="020B0604030504040204" pitchFamily="34" charset="-120"/>
                <a:ea typeface="Microsoft JhengHei" panose="020B0604030504040204" pitchFamily="34" charset="-120"/>
              </a:rPr>
              <a:t>模型之後，</a:t>
            </a:r>
            <a:r>
              <a:rPr lang="en-US" altLang="zh-TW" sz="1200" b="0">
                <a:solidFill>
                  <a:srgbClr val="333333"/>
                </a:solidFill>
                <a:effectLst/>
                <a:latin typeface="Microsoft JhengHei" panose="020B0604030504040204" pitchFamily="34" charset="-120"/>
                <a:ea typeface="Microsoft JhengHei" panose="020B0604030504040204" pitchFamily="34" charset="-120"/>
              </a:rPr>
              <a:t>ChatRTX</a:t>
            </a:r>
            <a:r>
              <a:rPr lang="zh-TW" altLang="en-US" sz="1200" b="0">
                <a:solidFill>
                  <a:srgbClr val="333333"/>
                </a:solidFill>
                <a:effectLst/>
                <a:latin typeface="Microsoft JhengHei" panose="020B0604030504040204" pitchFamily="34" charset="-120"/>
                <a:ea typeface="Microsoft JhengHei" panose="020B0604030504040204" pitchFamily="34" charset="-120"/>
              </a:rPr>
              <a:t>也能透過使用者輸入的提示詞搜尋資料庫中的圖片。</a:t>
            </a:r>
            <a:endParaRPr lang="en-US" altLang="zh-TW" sz="1200" b="0">
              <a:solidFill>
                <a:srgbClr val="333333"/>
              </a:solidFill>
              <a:effectLst/>
              <a:latin typeface="Microsoft JhengHei" panose="020B0604030504040204" pitchFamily="34" charset="-120"/>
              <a:ea typeface="Microsoft JhengHei" panose="020B0604030504040204" pitchFamily="34" charset="-120"/>
            </a:endParaRPr>
          </a:p>
          <a:p>
            <a:pPr marL="342900" indent="-342900">
              <a:buFont typeface="+mj-lt"/>
              <a:buAutoNum type="arabicPeriod"/>
            </a:pPr>
            <a:endParaRPr lang="en-US" altLang="zh-TW" sz="1200" b="0">
              <a:solidFill>
                <a:srgbClr val="333333"/>
              </a:solidFill>
              <a:effectLst/>
              <a:latin typeface="Microsoft JhengHei" panose="020B0604030504040204" pitchFamily="34" charset="-120"/>
              <a:ea typeface="Microsoft JhengHei" panose="020B0604030504040204" pitchFamily="34" charset="-120"/>
            </a:endParaRPr>
          </a:p>
        </p:txBody>
      </p:sp>
      <p:sp>
        <p:nvSpPr>
          <p:cNvPr id="6" name="文字方塊 5">
            <a:extLst>
              <a:ext uri="{FF2B5EF4-FFF2-40B4-BE49-F238E27FC236}">
                <a16:creationId xmlns:a16="http://schemas.microsoft.com/office/drawing/2014/main" id="{A95F7C32-4E50-49B1-5FB6-DEE5E294E980}"/>
              </a:ext>
            </a:extLst>
          </p:cNvPr>
          <p:cNvSpPr txBox="1"/>
          <p:nvPr/>
        </p:nvSpPr>
        <p:spPr>
          <a:xfrm>
            <a:off x="1985752" y="717191"/>
            <a:ext cx="7050743" cy="246221"/>
          </a:xfrm>
          <a:prstGeom prst="rect">
            <a:avLst/>
          </a:prstGeom>
          <a:noFill/>
        </p:spPr>
        <p:txBody>
          <a:bodyPr wrap="square">
            <a:spAutoFit/>
          </a:bodyPr>
          <a:lstStyle/>
          <a:p>
            <a:r>
              <a:rPr lang="en-US" altLang="zh-TW" sz="1000"/>
              <a:t>https://developer.nvidia.com/blog/get-started-with-generative-ai-development-for-windows-pcs-with-rtx-systems</a:t>
            </a:r>
            <a:endParaRPr lang="zh-TW" altLang="en-US" sz="1000"/>
          </a:p>
        </p:txBody>
      </p:sp>
    </p:spTree>
    <p:extLst>
      <p:ext uri="{BB962C8B-B14F-4D97-AF65-F5344CB8AC3E}">
        <p14:creationId xmlns:p14="http://schemas.microsoft.com/office/powerpoint/2010/main" val="302663731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BDD455-228D-9C34-86E8-BA096BF584C5}"/>
              </a:ext>
            </a:extLst>
          </p:cNvPr>
          <p:cNvSpPr>
            <a:spLocks noGrp="1"/>
          </p:cNvSpPr>
          <p:nvPr>
            <p:ph type="title"/>
          </p:nvPr>
        </p:nvSpPr>
        <p:spPr/>
        <p:txBody>
          <a:bodyPr/>
          <a:lstStyle/>
          <a:p>
            <a:r>
              <a:rPr lang="zh-TW" altLang="en-US" sz="2800"/>
              <a:t>安裝 </a:t>
            </a:r>
            <a:r>
              <a:rPr lang="en-US" altLang="zh-TW" sz="2800"/>
              <a:t>Chat RTX </a:t>
            </a:r>
            <a:r>
              <a:rPr lang="zh-TW" altLang="en-US" sz="2800"/>
              <a:t>為 </a:t>
            </a:r>
            <a:r>
              <a:rPr lang="en-US" altLang="zh-TW" sz="2800"/>
              <a:t>NVIDIA RTX AI PC </a:t>
            </a:r>
            <a:r>
              <a:rPr lang="zh-TW" altLang="en-US" sz="2800"/>
              <a:t>打造聊天機器人</a:t>
            </a:r>
          </a:p>
        </p:txBody>
      </p:sp>
      <p:sp>
        <p:nvSpPr>
          <p:cNvPr id="3" name="內容版面配置區 2">
            <a:extLst>
              <a:ext uri="{FF2B5EF4-FFF2-40B4-BE49-F238E27FC236}">
                <a16:creationId xmlns:a16="http://schemas.microsoft.com/office/drawing/2014/main" id="{962691A7-F35C-701D-797A-650394C79E43}"/>
              </a:ext>
            </a:extLst>
          </p:cNvPr>
          <p:cNvSpPr>
            <a:spLocks noGrp="1"/>
          </p:cNvSpPr>
          <p:nvPr>
            <p:ph idx="1"/>
          </p:nvPr>
        </p:nvSpPr>
        <p:spPr/>
        <p:txBody>
          <a:bodyPr/>
          <a:lstStyle/>
          <a:p>
            <a:r>
              <a:rPr lang="en-US" altLang="zh-TW" sz="1600">
                <a:hlinkClick r:id="rId2"/>
              </a:rPr>
              <a:t>https://medium.com/@ethankuo_74456/nvidia-</a:t>
            </a:r>
            <a:r>
              <a:rPr lang="zh-TW" altLang="en-US" sz="1600">
                <a:hlinkClick r:id="rId2"/>
              </a:rPr>
              <a:t>開發百寶箱</a:t>
            </a:r>
            <a:r>
              <a:rPr lang="en-US" altLang="zh-TW" sz="1600">
                <a:hlinkClick r:id="rId2"/>
              </a:rPr>
              <a:t>-chat-with-rtx</a:t>
            </a:r>
            <a:r>
              <a:rPr lang="zh-TW" altLang="en-US" sz="1600">
                <a:hlinkClick r:id="rId2"/>
              </a:rPr>
              <a:t>安裝及使用</a:t>
            </a:r>
            <a:r>
              <a:rPr lang="en-US" altLang="zh-TW" sz="1600">
                <a:hlinkClick r:id="rId2"/>
              </a:rPr>
              <a:t>-df8509faf816</a:t>
            </a:r>
          </a:p>
          <a:p>
            <a:r>
              <a:rPr lang="en-US" altLang="zh-TW" sz="1600">
                <a:hlinkClick r:id="rId2"/>
              </a:rPr>
              <a:t>https://youtu.be/TwQISuk0zWM</a:t>
            </a:r>
            <a:endParaRPr lang="en-US" altLang="zh-TW" sz="1600"/>
          </a:p>
          <a:p>
            <a:r>
              <a:rPr lang="en-US" altLang="zh-TW" sz="1600" b="0">
                <a:solidFill>
                  <a:srgbClr val="333333"/>
                </a:solidFill>
                <a:effectLst/>
                <a:latin typeface="Microsoft JhengHei" panose="020B0604030504040204" pitchFamily="34" charset="-120"/>
                <a:ea typeface="Microsoft JhengHei" panose="020B0604030504040204" pitchFamily="34" charset="-120"/>
                <a:hlinkClick r:id="rId3"/>
              </a:rPr>
              <a:t>https://youtu.be/QMUH5CZMDYk</a:t>
            </a:r>
            <a:endParaRPr lang="en-US" altLang="zh-TW" sz="1600" b="0">
              <a:solidFill>
                <a:srgbClr val="333333"/>
              </a:solidFill>
              <a:effectLst/>
              <a:latin typeface="Microsoft JhengHei" panose="020B0604030504040204" pitchFamily="34" charset="-120"/>
              <a:ea typeface="Microsoft JhengHei" panose="020B0604030504040204" pitchFamily="34" charset="-120"/>
            </a:endParaRPr>
          </a:p>
          <a:p>
            <a:r>
              <a:rPr lang="en-US" altLang="zh-TW" sz="1600" b="0">
                <a:solidFill>
                  <a:srgbClr val="333333"/>
                </a:solidFill>
                <a:effectLst/>
                <a:latin typeface="Microsoft JhengHei" panose="020B0604030504040204" pitchFamily="34" charset="-120"/>
                <a:ea typeface="Microsoft JhengHei" panose="020B0604030504040204" pitchFamily="34" charset="-120"/>
              </a:rPr>
              <a:t>LLM Github:   https://github.com/NVIDIA/TensorRT-LLM/tree/main/examples</a:t>
            </a:r>
            <a:endParaRPr lang="zh-TW" altLang="en-US" sz="1600" b="0">
              <a:solidFill>
                <a:srgbClr val="333333"/>
              </a:solidFill>
              <a:effectLst/>
              <a:latin typeface="Microsoft JhengHei" panose="020B0604030504040204" pitchFamily="34" charset="-120"/>
              <a:ea typeface="Microsoft JhengHei" panose="020B0604030504040204" pitchFamily="34" charset="-120"/>
            </a:endParaRPr>
          </a:p>
          <a:p>
            <a:endParaRPr lang="zh-TW" altLang="en-US"/>
          </a:p>
        </p:txBody>
      </p:sp>
      <p:pic>
        <p:nvPicPr>
          <p:cNvPr id="4" name="圖片 3">
            <a:extLst>
              <a:ext uri="{FF2B5EF4-FFF2-40B4-BE49-F238E27FC236}">
                <a16:creationId xmlns:a16="http://schemas.microsoft.com/office/drawing/2014/main" id="{FFA0E6AD-BF85-EF09-87B5-7C9CD1D6156C}"/>
              </a:ext>
            </a:extLst>
          </p:cNvPr>
          <p:cNvPicPr>
            <a:picLocks noChangeAspect="1"/>
          </p:cNvPicPr>
          <p:nvPr/>
        </p:nvPicPr>
        <p:blipFill>
          <a:blip r:embed="rId4"/>
          <a:stretch>
            <a:fillRect/>
          </a:stretch>
        </p:blipFill>
        <p:spPr>
          <a:xfrm>
            <a:off x="1475655" y="2348880"/>
            <a:ext cx="7145805" cy="4310168"/>
          </a:xfrm>
          <a:prstGeom prst="rect">
            <a:avLst/>
          </a:prstGeom>
        </p:spPr>
      </p:pic>
    </p:spTree>
    <p:extLst>
      <p:ext uri="{BB962C8B-B14F-4D97-AF65-F5344CB8AC3E}">
        <p14:creationId xmlns:p14="http://schemas.microsoft.com/office/powerpoint/2010/main" val="404520124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C596A3-B0DC-38F0-912C-CDA9B6234F5E}"/>
              </a:ext>
            </a:extLst>
          </p:cNvPr>
          <p:cNvSpPr>
            <a:spLocks noGrp="1"/>
          </p:cNvSpPr>
          <p:nvPr>
            <p:ph type="title"/>
          </p:nvPr>
        </p:nvSpPr>
        <p:spPr/>
        <p:txBody>
          <a:bodyPr/>
          <a:lstStyle/>
          <a:p>
            <a:r>
              <a:rPr lang="it-IT" altLang="zh-TW"/>
              <a:t>Large language model Meta AI (LLaMA)</a:t>
            </a:r>
            <a:endParaRPr lang="zh-TW" altLang="en-US"/>
          </a:p>
        </p:txBody>
      </p:sp>
      <p:sp>
        <p:nvSpPr>
          <p:cNvPr id="3" name="內容版面配置區 2">
            <a:extLst>
              <a:ext uri="{FF2B5EF4-FFF2-40B4-BE49-F238E27FC236}">
                <a16:creationId xmlns:a16="http://schemas.microsoft.com/office/drawing/2014/main" id="{1F70359E-11F9-3477-F340-C745AA3208E1}"/>
              </a:ext>
            </a:extLst>
          </p:cNvPr>
          <p:cNvSpPr>
            <a:spLocks noGrp="1"/>
          </p:cNvSpPr>
          <p:nvPr>
            <p:ph idx="1"/>
          </p:nvPr>
        </p:nvSpPr>
        <p:spPr>
          <a:xfrm>
            <a:off x="181546" y="980728"/>
            <a:ext cx="8854950" cy="5400452"/>
          </a:xfrm>
        </p:spPr>
        <p:txBody>
          <a:bodyPr/>
          <a:lstStyle/>
          <a:p>
            <a:r>
              <a:rPr lang="it-IT" altLang="zh-TW" sz="1600">
                <a:effectLst/>
              </a:rPr>
              <a:t>LLaMA(Large Language Model Meta AI</a:t>
            </a:r>
            <a:r>
              <a:rPr lang="en-US" altLang="zh-TW" sz="1600">
                <a:effectLst/>
              </a:rPr>
              <a:t>--</a:t>
            </a:r>
            <a:r>
              <a:rPr lang="zh-TW" altLang="en-US" sz="1600">
                <a:effectLst/>
              </a:rPr>
              <a:t>大型語言模型元人工智慧）是一系列最先進的</a:t>
            </a:r>
            <a:r>
              <a:rPr lang="zh-TW" altLang="en-US" sz="1600">
                <a:solidFill>
                  <a:srgbClr val="C00000"/>
                </a:solidFill>
                <a:effectLst>
                  <a:outerShdw blurRad="38100" dist="38100" dir="2700000" algn="tl">
                    <a:srgbClr val="000000">
                      <a:alpha val="43137"/>
                    </a:srgbClr>
                  </a:outerShdw>
                </a:effectLst>
              </a:rPr>
              <a:t>基礎語言模型，</a:t>
            </a:r>
            <a:r>
              <a:rPr lang="zh-TW" altLang="en-US" sz="1600">
                <a:effectLst/>
              </a:rPr>
              <a:t>參數範圍從 </a:t>
            </a:r>
            <a:r>
              <a:rPr lang="en-US" altLang="zh-TW" sz="1600">
                <a:effectLst/>
              </a:rPr>
              <a:t>7B </a:t>
            </a:r>
            <a:r>
              <a:rPr lang="zh-TW" altLang="en-US" sz="1600">
                <a:effectLst/>
              </a:rPr>
              <a:t>到 </a:t>
            </a:r>
            <a:r>
              <a:rPr lang="en-US" altLang="zh-TW" sz="1600">
                <a:effectLst/>
              </a:rPr>
              <a:t>65B</a:t>
            </a:r>
            <a:r>
              <a:rPr lang="zh-TW" altLang="en-US" sz="1600">
                <a:effectLst/>
              </a:rPr>
              <a:t>。這些模型體積更小，但性能卓越，大大減少了試驗新方法、驗證他人工作和探索創新用例所需的運算能力和資源。</a:t>
            </a:r>
            <a:r>
              <a:rPr lang="zh-TW" altLang="en-US" sz="1600">
                <a:solidFill>
                  <a:srgbClr val="002060"/>
                </a:solidFill>
                <a:effectLst/>
              </a:rPr>
              <a:t>基礎模型是在大量未標記的資料集</a:t>
            </a:r>
            <a:r>
              <a:rPr lang="zh-TW" altLang="en-US" sz="1600">
                <a:effectLst/>
              </a:rPr>
              <a:t>上進行訓練的，這使得它們非常適合對各種任務進行微調。此模型基於以下來源進行訓練：</a:t>
            </a:r>
            <a:endParaRPr lang="en-US" altLang="zh-TW" sz="1600">
              <a:effectLst/>
            </a:endParaRPr>
          </a:p>
          <a:p>
            <a:pPr lvl="3">
              <a:spcBef>
                <a:spcPts val="600"/>
              </a:spcBef>
              <a:spcAft>
                <a:spcPts val="600"/>
              </a:spcAft>
            </a:pPr>
            <a:r>
              <a:rPr lang="en-US" altLang="zh-TW" sz="1600">
                <a:effectLst/>
              </a:rPr>
              <a:t>67.0</a:t>
            </a:r>
            <a:r>
              <a:rPr lang="zh-TW" altLang="en-US" sz="1600">
                <a:effectLst/>
              </a:rPr>
              <a:t>％</a:t>
            </a:r>
            <a:r>
              <a:rPr lang="en-US" altLang="zh-TW" sz="1600">
                <a:effectLst/>
              </a:rPr>
              <a:t>CommonCrawl; 67.0% CommonCrawl; 15.0% C4; 4.5% GitHub; 4.5% Wikipedia; 4.5% Books; 2.5% ArXiv; 2.0% StackExchange</a:t>
            </a:r>
          </a:p>
          <a:p>
            <a:r>
              <a:rPr lang="en-US" altLang="zh-TW" sz="1600">
                <a:effectLst/>
              </a:rPr>
              <a:t>Meta 2023/7</a:t>
            </a:r>
            <a:r>
              <a:rPr lang="zh-TW" altLang="en-US" sz="1600">
                <a:effectLst/>
              </a:rPr>
              <a:t>公佈了模型 </a:t>
            </a:r>
            <a:r>
              <a:rPr lang="en-US" altLang="zh-TW" sz="1600">
                <a:effectLst/>
              </a:rPr>
              <a:t>— Llama 2</a:t>
            </a:r>
            <a:r>
              <a:rPr lang="zh-TW" altLang="en-US" sz="1600">
                <a:effectLst/>
              </a:rPr>
              <a:t>，在商用且開源之下，獲得非常多的關注度，尤其國內許多繁體中文模型，都是基於 </a:t>
            </a:r>
            <a:r>
              <a:rPr lang="en-US" altLang="zh-TW" sz="1600">
                <a:effectLst/>
              </a:rPr>
              <a:t>Llama 2 </a:t>
            </a:r>
            <a:r>
              <a:rPr lang="zh-TW" altLang="en-US" sz="1600">
                <a:effectLst/>
              </a:rPr>
              <a:t>來進行 </a:t>
            </a:r>
            <a:r>
              <a:rPr lang="en-US" altLang="zh-TW" sz="1600">
                <a:effectLst/>
              </a:rPr>
              <a:t>Fine-Tune </a:t>
            </a:r>
            <a:r>
              <a:rPr lang="zh-TW" altLang="en-US" sz="1600">
                <a:effectLst/>
              </a:rPr>
              <a:t>工作的。</a:t>
            </a:r>
            <a:r>
              <a:rPr lang="en-US" altLang="zh-TW" sz="1600">
                <a:effectLst/>
              </a:rPr>
              <a:t>2024/4</a:t>
            </a:r>
            <a:r>
              <a:rPr lang="zh-TW" altLang="en-US" sz="1600">
                <a:effectLst/>
              </a:rPr>
              <a:t>公布了最新的 </a:t>
            </a:r>
            <a:r>
              <a:rPr lang="en-US" altLang="zh-TW" sz="1600">
                <a:effectLst/>
              </a:rPr>
              <a:t>Llama 3 </a:t>
            </a:r>
            <a:r>
              <a:rPr lang="zh-TW" altLang="en-US" sz="1600">
                <a:effectLst/>
              </a:rPr>
              <a:t>模型</a:t>
            </a:r>
            <a:endParaRPr lang="en-US" altLang="zh-TW" sz="1600">
              <a:effectLst/>
            </a:endParaRPr>
          </a:p>
          <a:p>
            <a:endParaRPr lang="en-US" altLang="zh-TW" sz="1600">
              <a:effectLst/>
            </a:endParaRPr>
          </a:p>
          <a:p>
            <a:r>
              <a:rPr lang="en-US" altLang="zh-TW" sz="1600">
                <a:effectLst/>
              </a:rPr>
              <a:t>LLaMA </a:t>
            </a:r>
            <a:r>
              <a:rPr lang="zh-TW" altLang="en-US" sz="1600">
                <a:effectLst/>
              </a:rPr>
              <a:t>是一種自回歸語言模型，建立在 </a:t>
            </a:r>
            <a:r>
              <a:rPr lang="en-US" altLang="zh-TW" sz="1600">
                <a:effectLst/>
              </a:rPr>
              <a:t>Transformer </a:t>
            </a:r>
            <a:r>
              <a:rPr lang="zh-TW" altLang="en-US" sz="1600">
                <a:effectLst/>
              </a:rPr>
              <a:t>架構上。與其他著名的語言模型一樣，</a:t>
            </a:r>
            <a:r>
              <a:rPr lang="en-US" altLang="zh-TW" sz="1600">
                <a:effectLst/>
              </a:rPr>
              <a:t>LLaMA </a:t>
            </a:r>
            <a:r>
              <a:rPr lang="zh-TW" altLang="en-US" sz="1600">
                <a:effectLst/>
              </a:rPr>
              <a:t>透過將一系列單字作為輸入並預測下一個單詞，遞歸地生成文字來發揮作用。</a:t>
            </a:r>
            <a:r>
              <a:rPr lang="en-US" altLang="zh-TW" sz="1600">
                <a:effectLst/>
              </a:rPr>
              <a:t>LLaMA </a:t>
            </a:r>
            <a:r>
              <a:rPr lang="zh-TW" altLang="en-US" sz="1600">
                <a:effectLst/>
              </a:rPr>
              <a:t>的獨特之處在於它使用大量可公開取得的文字資料進行訓練，涵蓋多種語言，</a:t>
            </a:r>
            <a:endParaRPr lang="en-US" altLang="zh-TW" sz="1600">
              <a:effectLst/>
            </a:endParaRPr>
          </a:p>
          <a:p>
            <a:r>
              <a:rPr lang="zh-TW" altLang="en-US" sz="1600">
                <a:effectLst/>
              </a:rPr>
              <a:t>有些專門的社群推動的開源專案可以與大公司昂貴的專有解決方案相提並論。在這些顯著的進步中，我們發現了較小但高效的語言模型，例如 </a:t>
            </a:r>
            <a:r>
              <a:rPr lang="en-US" altLang="zh-TW" sz="1600">
                <a:effectLst/>
              </a:rPr>
              <a:t>Vicuna</a:t>
            </a:r>
            <a:r>
              <a:rPr lang="zh-TW" altLang="en-US" sz="1600">
                <a:effectLst/>
              </a:rPr>
              <a:t>、</a:t>
            </a:r>
            <a:r>
              <a:rPr lang="en-US" altLang="zh-TW" sz="1600">
                <a:effectLst/>
              </a:rPr>
              <a:t>Koala</a:t>
            </a:r>
            <a:r>
              <a:rPr lang="zh-TW" altLang="en-US" sz="1600">
                <a:effectLst/>
              </a:rPr>
              <a:t>、</a:t>
            </a:r>
            <a:r>
              <a:rPr lang="en-US" altLang="zh-TW" sz="1600">
                <a:effectLst/>
              </a:rPr>
              <a:t>Alpaca </a:t>
            </a:r>
            <a:r>
              <a:rPr lang="zh-TW" altLang="en-US" sz="1600">
                <a:effectLst/>
              </a:rPr>
              <a:t>和 </a:t>
            </a:r>
            <a:r>
              <a:rPr lang="en-US" altLang="zh-TW" sz="1600">
                <a:effectLst/>
              </a:rPr>
              <a:t>StableLM</a:t>
            </a:r>
            <a:r>
              <a:rPr lang="zh-TW" altLang="en-US" sz="1600">
                <a:effectLst/>
              </a:rPr>
              <a:t>，它們需要最少的運算資源，</a:t>
            </a:r>
            <a:r>
              <a:rPr lang="zh-TW" altLang="en-US" sz="1600">
                <a:solidFill>
                  <a:srgbClr val="C00000"/>
                </a:solidFill>
                <a:effectLst/>
              </a:rPr>
              <a:t>同時提供與 </a:t>
            </a:r>
            <a:r>
              <a:rPr lang="en-US" altLang="zh-TW" sz="1600">
                <a:solidFill>
                  <a:srgbClr val="C00000"/>
                </a:solidFill>
                <a:effectLst/>
              </a:rPr>
              <a:t>ChatGPT </a:t>
            </a:r>
            <a:r>
              <a:rPr lang="zh-TW" altLang="en-US" sz="1600">
                <a:solidFill>
                  <a:srgbClr val="C00000"/>
                </a:solidFill>
                <a:effectLst/>
              </a:rPr>
              <a:t>相當的結果</a:t>
            </a:r>
            <a:r>
              <a:rPr lang="zh-TW" altLang="en-US" sz="1600">
                <a:effectLst/>
              </a:rPr>
              <a:t>。他們的共同點在於，他們的基礎都是 </a:t>
            </a:r>
            <a:r>
              <a:rPr lang="en-US" altLang="zh-TW" sz="1600">
                <a:effectLst/>
              </a:rPr>
              <a:t>Meta AI </a:t>
            </a:r>
            <a:r>
              <a:rPr lang="zh-TW" altLang="en-US" sz="1600">
                <a:effectLst/>
              </a:rPr>
              <a:t>的 </a:t>
            </a:r>
            <a:r>
              <a:rPr lang="en-US" altLang="zh-TW" sz="1600">
                <a:effectLst/>
              </a:rPr>
              <a:t>LLaMA </a:t>
            </a:r>
            <a:r>
              <a:rPr lang="zh-TW" altLang="en-US" sz="1600">
                <a:effectLst/>
              </a:rPr>
              <a:t>模型。</a:t>
            </a:r>
            <a:endParaRPr lang="en-US" altLang="zh-TW" sz="1600">
              <a:effectLst/>
            </a:endParaRPr>
          </a:p>
          <a:p>
            <a:endParaRPr lang="en-US" altLang="zh-TW" sz="1600">
              <a:effectLst/>
            </a:endParaRPr>
          </a:p>
          <a:p>
            <a:r>
              <a:rPr lang="en-US" altLang="zh-TW" sz="1600">
                <a:effectLst/>
              </a:rPr>
              <a:t>LLaMA </a:t>
            </a:r>
            <a:r>
              <a:rPr lang="zh-TW" altLang="en-US" sz="1600">
                <a:effectLst/>
              </a:rPr>
              <a:t>模型有幾種尺寸：</a:t>
            </a:r>
            <a:r>
              <a:rPr lang="en-US" altLang="zh-TW" sz="1600">
                <a:effectLst/>
              </a:rPr>
              <a:t>7B</a:t>
            </a:r>
            <a:r>
              <a:rPr lang="zh-TW" altLang="en-US" sz="1600">
                <a:effectLst/>
              </a:rPr>
              <a:t>、</a:t>
            </a:r>
            <a:r>
              <a:rPr lang="en-US" altLang="zh-TW" sz="1600">
                <a:effectLst/>
              </a:rPr>
              <a:t>13B</a:t>
            </a:r>
            <a:r>
              <a:rPr lang="zh-TW" altLang="en-US" sz="1600">
                <a:effectLst/>
              </a:rPr>
              <a:t>、</a:t>
            </a:r>
            <a:r>
              <a:rPr lang="en-US" altLang="zh-TW" sz="1600">
                <a:effectLst/>
              </a:rPr>
              <a:t>33B </a:t>
            </a:r>
            <a:r>
              <a:rPr lang="zh-TW" altLang="en-US" sz="1600">
                <a:effectLst/>
              </a:rPr>
              <a:t>和 </a:t>
            </a:r>
            <a:r>
              <a:rPr lang="en-US" altLang="zh-TW" sz="1600">
                <a:effectLst/>
              </a:rPr>
              <a:t>65B </a:t>
            </a:r>
            <a:r>
              <a:rPr lang="zh-TW" altLang="en-US" sz="1600">
                <a:effectLst/>
              </a:rPr>
              <a:t>參數，可以在</a:t>
            </a:r>
            <a:r>
              <a:rPr lang="en-US" altLang="zh-TW" sz="1600">
                <a:effectLst/>
              </a:rPr>
              <a:t>Hugging Face</a:t>
            </a:r>
            <a:r>
              <a:rPr lang="zh-TW" altLang="en-US" sz="1600">
                <a:effectLst/>
              </a:rPr>
              <a:t>（轉換為與 </a:t>
            </a:r>
            <a:r>
              <a:rPr lang="en-US" altLang="zh-TW" sz="1600">
                <a:effectLst/>
              </a:rPr>
              <a:t>Transformers </a:t>
            </a:r>
            <a:r>
              <a:rPr lang="zh-TW" altLang="en-US" sz="1600">
                <a:effectLst/>
              </a:rPr>
              <a:t>一起使用的 </a:t>
            </a:r>
            <a:r>
              <a:rPr lang="en-US" altLang="zh-TW" sz="1600">
                <a:effectLst/>
              </a:rPr>
              <a:t>LLaMA </a:t>
            </a:r>
            <a:r>
              <a:rPr lang="zh-TW" altLang="en-US" sz="1600">
                <a:effectLst/>
              </a:rPr>
              <a:t>模型）或官方儲存庫</a:t>
            </a:r>
            <a:r>
              <a:rPr lang="en-US" altLang="zh-TW" sz="1600">
                <a:effectLst/>
              </a:rPr>
              <a:t>facebookresearch/llama</a:t>
            </a:r>
            <a:r>
              <a:rPr lang="zh-TW" altLang="en-US" sz="1600">
                <a:effectLst/>
              </a:rPr>
              <a:t>上存取它們。</a:t>
            </a:r>
            <a:endParaRPr lang="en-US" altLang="zh-TW" sz="1600">
              <a:effectLst/>
            </a:endParaRPr>
          </a:p>
          <a:p>
            <a:endParaRPr lang="en-US" altLang="zh-TW" sz="1600">
              <a:effectLst/>
            </a:endParaRPr>
          </a:p>
          <a:p>
            <a:pPr marL="171450" indent="-171450">
              <a:buFont typeface="Arial" panose="020B0604020202020204" pitchFamily="34" charset="0"/>
              <a:buChar char="•"/>
            </a:pPr>
            <a:r>
              <a:rPr lang="en-US" altLang="zh-TW" sz="1100" b="0">
                <a:effectLst/>
              </a:rPr>
              <a:t>Meta </a:t>
            </a:r>
            <a:r>
              <a:rPr lang="zh-TW" altLang="en-US" sz="1100" b="0">
                <a:effectLst/>
              </a:rPr>
              <a:t>將 </a:t>
            </a:r>
            <a:r>
              <a:rPr lang="en-US" altLang="zh-TW" sz="1100" b="0">
                <a:effectLst/>
              </a:rPr>
              <a:t>GGUF </a:t>
            </a:r>
            <a:r>
              <a:rPr lang="zh-TW" altLang="en-US" sz="1100" b="0">
                <a:effectLst/>
              </a:rPr>
              <a:t>用於其 </a:t>
            </a:r>
            <a:r>
              <a:rPr lang="en-US" altLang="zh-TW" sz="1100" b="0">
                <a:effectLst/>
              </a:rPr>
              <a:t>LLaMA </a:t>
            </a:r>
            <a:r>
              <a:rPr lang="zh-TW" altLang="en-US" sz="1100" b="0">
                <a:effectLst/>
              </a:rPr>
              <a:t>模型（</a:t>
            </a:r>
            <a:r>
              <a:rPr lang="en-US" altLang="zh-TW" sz="1100" b="0">
                <a:effectLst/>
              </a:rPr>
              <a:t>Llama-2 </a:t>
            </a:r>
            <a:r>
              <a:rPr lang="zh-TW" altLang="en-US" sz="1100" b="0">
                <a:effectLst/>
              </a:rPr>
              <a:t>和 </a:t>
            </a:r>
            <a:r>
              <a:rPr lang="en-US" altLang="zh-TW" sz="1100" b="0">
                <a:effectLst/>
              </a:rPr>
              <a:t>Llama-3</a:t>
            </a:r>
            <a:r>
              <a:rPr lang="zh-TW" altLang="en-US" sz="1100" b="0">
                <a:effectLst/>
              </a:rPr>
              <a:t>），該模型專為自然語言處理 </a:t>
            </a:r>
            <a:r>
              <a:rPr lang="en-US" altLang="zh-TW" sz="1100" b="0">
                <a:effectLst/>
              </a:rPr>
              <a:t>(NLP) </a:t>
            </a:r>
            <a:r>
              <a:rPr lang="zh-TW" altLang="en-US" sz="1100" b="0">
                <a:effectLst/>
              </a:rPr>
              <a:t>任務而設計，包括文本生成、摘要和問答。 </a:t>
            </a:r>
            <a:r>
              <a:rPr lang="en-US" altLang="zh-TW" sz="1100" b="0">
                <a:effectLst/>
              </a:rPr>
              <a:t>LLaMA </a:t>
            </a:r>
            <a:r>
              <a:rPr lang="zh-TW" altLang="en-US" sz="1100" b="0">
                <a:effectLst/>
              </a:rPr>
              <a:t>中的 </a:t>
            </a:r>
            <a:r>
              <a:rPr lang="en-US" altLang="zh-TW" sz="1100" b="0">
                <a:effectLst/>
              </a:rPr>
              <a:t>GGUF </a:t>
            </a:r>
            <a:r>
              <a:rPr lang="zh-TW" altLang="en-US" sz="1100" b="0">
                <a:effectLst/>
              </a:rPr>
              <a:t>允許跨不同的硬體配置進行部署，從高效能 </a:t>
            </a:r>
            <a:r>
              <a:rPr lang="en-US" altLang="zh-TW" sz="1100" b="0">
                <a:effectLst/>
              </a:rPr>
              <a:t>GPU </a:t>
            </a:r>
            <a:r>
              <a:rPr lang="zh-TW" altLang="en-US" sz="1100" b="0">
                <a:effectLst/>
              </a:rPr>
              <a:t>到更常見的消費級 </a:t>
            </a:r>
            <a:r>
              <a:rPr lang="en-US" altLang="zh-TW" sz="1100" b="0">
                <a:effectLst/>
              </a:rPr>
              <a:t>CPU</a:t>
            </a:r>
            <a:r>
              <a:rPr lang="zh-TW" altLang="en-US" sz="1100" b="0">
                <a:effectLst/>
              </a:rPr>
              <a:t>。 </a:t>
            </a:r>
            <a:r>
              <a:rPr lang="en-US" altLang="zh-TW" sz="1100" b="0">
                <a:effectLst/>
              </a:rPr>
              <a:t>Llama-3 </a:t>
            </a:r>
            <a:r>
              <a:rPr lang="zh-TW" altLang="en-US" sz="1100" b="0">
                <a:effectLst/>
              </a:rPr>
              <a:t>是目前​​型號。</a:t>
            </a:r>
          </a:p>
        </p:txBody>
      </p:sp>
    </p:spTree>
    <p:extLst>
      <p:ext uri="{BB962C8B-B14F-4D97-AF65-F5344CB8AC3E}">
        <p14:creationId xmlns:p14="http://schemas.microsoft.com/office/powerpoint/2010/main" val="355894634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7D8BC-5F1F-6368-F107-38526FE8EED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92759EC-26E3-FB7F-DDAB-C5CA1FF880FB}"/>
              </a:ext>
            </a:extLst>
          </p:cNvPr>
          <p:cNvSpPr>
            <a:spLocks noGrp="1"/>
          </p:cNvSpPr>
          <p:nvPr>
            <p:ph type="title"/>
          </p:nvPr>
        </p:nvSpPr>
        <p:spPr/>
        <p:txBody>
          <a:bodyPr/>
          <a:lstStyle/>
          <a:p>
            <a:r>
              <a:rPr lang="it-IT" altLang="zh-TW"/>
              <a:t> LLaMA </a:t>
            </a:r>
            <a:r>
              <a:rPr lang="zh-TW" altLang="en-US"/>
              <a:t>著名應用</a:t>
            </a:r>
          </a:p>
        </p:txBody>
      </p:sp>
      <p:sp>
        <p:nvSpPr>
          <p:cNvPr id="3" name="內容版面配置區 2">
            <a:extLst>
              <a:ext uri="{FF2B5EF4-FFF2-40B4-BE49-F238E27FC236}">
                <a16:creationId xmlns:a16="http://schemas.microsoft.com/office/drawing/2014/main" id="{AAB6DC15-E43C-2A06-E534-316EFE78C8BF}"/>
              </a:ext>
            </a:extLst>
          </p:cNvPr>
          <p:cNvSpPr>
            <a:spLocks noGrp="1"/>
          </p:cNvSpPr>
          <p:nvPr>
            <p:ph idx="1"/>
          </p:nvPr>
        </p:nvSpPr>
        <p:spPr>
          <a:xfrm>
            <a:off x="181546" y="980728"/>
            <a:ext cx="8962454" cy="5760640"/>
          </a:xfrm>
        </p:spPr>
        <p:txBody>
          <a:bodyPr/>
          <a:lstStyle/>
          <a:p>
            <a:pPr marL="285750" indent="-285750">
              <a:buFont typeface="Arial" panose="020B0604020202020204" pitchFamily="34" charset="0"/>
              <a:buChar char="•"/>
            </a:pPr>
            <a:r>
              <a:rPr lang="zh-TW" altLang="en-US" sz="1600" b="0">
                <a:solidFill>
                  <a:schemeClr val="tx1"/>
                </a:solidFill>
                <a:effectLst/>
              </a:rPr>
              <a:t>史丹佛大學以人為本人工智慧研究所（</a:t>
            </a:r>
            <a:r>
              <a:rPr lang="en-US" altLang="zh-TW" sz="1600" b="0">
                <a:solidFill>
                  <a:schemeClr val="tx1"/>
                </a:solidFill>
                <a:effectLst/>
              </a:rPr>
              <a:t>HAI</a:t>
            </a:r>
            <a:r>
              <a:rPr lang="zh-TW" altLang="en-US" sz="1600" b="0">
                <a:solidFill>
                  <a:schemeClr val="tx1"/>
                </a:solidFill>
                <a:effectLst/>
              </a:rPr>
              <a:t>）基礎模型研究中心（</a:t>
            </a:r>
            <a:r>
              <a:rPr lang="en-US" altLang="zh-TW" sz="1600" b="0">
                <a:solidFill>
                  <a:schemeClr val="tx1"/>
                </a:solidFill>
                <a:effectLst/>
              </a:rPr>
              <a:t>CRFM</a:t>
            </a:r>
            <a:r>
              <a:rPr lang="zh-TW" altLang="en-US" sz="1600" b="0">
                <a:solidFill>
                  <a:schemeClr val="tx1"/>
                </a:solidFill>
                <a:effectLst/>
              </a:rPr>
              <a:t>）發布了基於</a:t>
            </a:r>
            <a:r>
              <a:rPr lang="en-US" altLang="zh-TW" sz="1600" b="0">
                <a:solidFill>
                  <a:schemeClr val="tx1"/>
                </a:solidFill>
                <a:effectLst/>
              </a:rPr>
              <a:t>LLaMA 7B</a:t>
            </a:r>
            <a:r>
              <a:rPr lang="zh-TW" altLang="en-US" sz="1600" b="0">
                <a:solidFill>
                  <a:schemeClr val="tx1"/>
                </a:solidFill>
                <a:effectLst/>
              </a:rPr>
              <a:t>模型的訓練方案</a:t>
            </a:r>
            <a:r>
              <a:rPr lang="en-US" altLang="zh-TW" sz="1600" b="0">
                <a:solidFill>
                  <a:schemeClr val="tx1"/>
                </a:solidFill>
                <a:effectLst/>
              </a:rPr>
              <a:t>Alpaca</a:t>
            </a:r>
            <a:r>
              <a:rPr lang="zh-TW" altLang="en-US" sz="1600" b="0">
                <a:solidFill>
                  <a:schemeClr val="tx1"/>
                </a:solidFill>
                <a:effectLst/>
              </a:rPr>
              <a:t>，採用「</a:t>
            </a:r>
            <a:r>
              <a:rPr lang="en-US" altLang="zh-TW" sz="1600" b="0">
                <a:solidFill>
                  <a:schemeClr val="tx1"/>
                </a:solidFill>
                <a:effectLst/>
              </a:rPr>
              <a:t>Self-Instruct</a:t>
            </a:r>
            <a:r>
              <a:rPr lang="zh-TW" altLang="en-US" sz="1600" b="0">
                <a:solidFill>
                  <a:schemeClr val="tx1"/>
                </a:solidFill>
                <a:effectLst/>
              </a:rPr>
              <a:t>」指令調整方法，以適中的成本獲得與</a:t>
            </a:r>
            <a:r>
              <a:rPr lang="en-US" altLang="zh-TW" sz="1600" b="0">
                <a:solidFill>
                  <a:schemeClr val="tx1"/>
                </a:solidFill>
                <a:effectLst/>
              </a:rPr>
              <a:t>OpenAI GPT-3</a:t>
            </a:r>
            <a:r>
              <a:rPr lang="zh-TW" altLang="en-US" sz="1600" b="0">
                <a:solidFill>
                  <a:schemeClr val="tx1"/>
                </a:solidFill>
                <a:effectLst/>
              </a:rPr>
              <a:t>系列</a:t>
            </a:r>
            <a:r>
              <a:rPr lang="en-US" altLang="zh-TW" sz="1600" b="0">
                <a:solidFill>
                  <a:schemeClr val="tx1"/>
                </a:solidFill>
                <a:effectLst/>
              </a:rPr>
              <a:t>text-davinci-003</a:t>
            </a:r>
            <a:r>
              <a:rPr lang="zh-TW" altLang="en-US" sz="1600" b="0">
                <a:solidFill>
                  <a:schemeClr val="tx1"/>
                </a:solidFill>
                <a:effectLst/>
              </a:rPr>
              <a:t>模型相媲美的能力。</a:t>
            </a:r>
            <a:r>
              <a:rPr lang="en-US" altLang="zh-TW" sz="1600" b="0">
                <a:solidFill>
                  <a:schemeClr val="tx1"/>
                </a:solidFill>
                <a:effectLst/>
              </a:rPr>
              <a:t> </a:t>
            </a:r>
            <a:r>
              <a:rPr lang="zh-TW" altLang="en-US" sz="1600" b="0">
                <a:solidFill>
                  <a:schemeClr val="tx1"/>
                </a:solidFill>
                <a:effectLst/>
              </a:rPr>
              <a:t>由於託管成本和安全問題，模型檔案於 </a:t>
            </a:r>
            <a:r>
              <a:rPr lang="en-US" altLang="zh-TW" sz="1600" b="0">
                <a:solidFill>
                  <a:schemeClr val="tx1"/>
                </a:solidFill>
                <a:effectLst/>
              </a:rPr>
              <a:t>2023 </a:t>
            </a:r>
            <a:r>
              <a:rPr lang="zh-TW" altLang="en-US" sz="1600" b="0">
                <a:solidFill>
                  <a:schemeClr val="tx1"/>
                </a:solidFill>
                <a:effectLst/>
              </a:rPr>
              <a:t>年 </a:t>
            </a:r>
            <a:r>
              <a:rPr lang="en-US" altLang="zh-TW" sz="1600" b="0">
                <a:solidFill>
                  <a:schemeClr val="tx1"/>
                </a:solidFill>
                <a:effectLst/>
              </a:rPr>
              <a:t>3 </a:t>
            </a:r>
            <a:r>
              <a:rPr lang="zh-TW" altLang="en-US" sz="1600" b="0">
                <a:solidFill>
                  <a:schemeClr val="tx1"/>
                </a:solidFill>
                <a:effectLst/>
              </a:rPr>
              <a:t>月 </a:t>
            </a:r>
            <a:r>
              <a:rPr lang="en-US" altLang="zh-TW" sz="1600" b="0">
                <a:solidFill>
                  <a:schemeClr val="tx1"/>
                </a:solidFill>
                <a:effectLst/>
              </a:rPr>
              <a:t>21 </a:t>
            </a:r>
            <a:r>
              <a:rPr lang="zh-TW" altLang="en-US" sz="1600" b="0">
                <a:solidFill>
                  <a:schemeClr val="tx1"/>
                </a:solidFill>
                <a:effectLst/>
              </a:rPr>
              <a:t>日被正式刪除，但程式碼和論文仍然在線可供參考。</a:t>
            </a:r>
            <a:r>
              <a:rPr lang="en-US" altLang="zh-TW" sz="1600" b="0">
                <a:solidFill>
                  <a:schemeClr val="tx1"/>
                </a:solidFill>
                <a:effectLst/>
              </a:rPr>
              <a:t> </a:t>
            </a:r>
          </a:p>
          <a:p>
            <a:pPr marL="285750" indent="-285750">
              <a:buFont typeface="Arial" panose="020B0604020202020204" pitchFamily="34" charset="0"/>
              <a:buChar char="•"/>
            </a:pPr>
            <a:endParaRPr lang="en-US" altLang="zh-TW" sz="1600" b="0">
              <a:solidFill>
                <a:schemeClr val="tx1"/>
              </a:solidFill>
              <a:effectLst/>
            </a:endParaRPr>
          </a:p>
          <a:p>
            <a:pPr marL="285750" indent="-285750">
              <a:buFont typeface="Arial" panose="020B0604020202020204" pitchFamily="34" charset="0"/>
              <a:buChar char="•"/>
            </a:pPr>
            <a:r>
              <a:rPr lang="en-US" altLang="zh-TW" sz="1600" b="0">
                <a:solidFill>
                  <a:schemeClr val="tx1"/>
                </a:solidFill>
                <a:effectLst/>
              </a:rPr>
              <a:t>Meditron </a:t>
            </a:r>
            <a:r>
              <a:rPr lang="zh-TW" altLang="en-US" sz="1600" b="0">
                <a:solidFill>
                  <a:schemeClr val="tx1"/>
                </a:solidFill>
                <a:effectLst/>
              </a:rPr>
              <a:t>是一個基於 </a:t>
            </a:r>
            <a:r>
              <a:rPr lang="en-US" altLang="zh-TW" sz="1600" b="0">
                <a:solidFill>
                  <a:schemeClr val="tx1"/>
                </a:solidFill>
                <a:effectLst/>
              </a:rPr>
              <a:t>Llama </a:t>
            </a:r>
            <a:r>
              <a:rPr lang="zh-TW" altLang="en-US" sz="1600" b="0">
                <a:solidFill>
                  <a:schemeClr val="tx1"/>
                </a:solidFill>
                <a:effectLst/>
              </a:rPr>
              <a:t>的系列，根據臨床指南、 </a:t>
            </a:r>
            <a:r>
              <a:rPr lang="en-US" altLang="zh-TW" sz="1600" b="0">
                <a:solidFill>
                  <a:schemeClr val="tx1"/>
                </a:solidFill>
                <a:effectLst/>
              </a:rPr>
              <a:t>PubMed</a:t>
            </a:r>
            <a:r>
              <a:rPr lang="zh-TW" altLang="en-US" sz="1600" b="0">
                <a:solidFill>
                  <a:schemeClr val="tx1"/>
                </a:solidFill>
                <a:effectLst/>
              </a:rPr>
              <a:t>論文和文章的語料庫進行了微調。它是由洛桑聯邦理工學院電腦與通訊科學學院和耶魯大學醫學院的研究人員創建的。它在 </a:t>
            </a:r>
            <a:r>
              <a:rPr lang="en-US" altLang="zh-TW" sz="1600" b="0">
                <a:solidFill>
                  <a:schemeClr val="tx1"/>
                </a:solidFill>
                <a:effectLst/>
              </a:rPr>
              <a:t>MedQA </a:t>
            </a:r>
            <a:r>
              <a:rPr lang="zh-TW" altLang="en-US" sz="1600" b="0">
                <a:solidFill>
                  <a:schemeClr val="tx1"/>
                </a:solidFill>
                <a:effectLst/>
              </a:rPr>
              <a:t>和 </a:t>
            </a:r>
            <a:r>
              <a:rPr lang="en-US" altLang="zh-TW" sz="1600" b="0">
                <a:solidFill>
                  <a:schemeClr val="tx1"/>
                </a:solidFill>
                <a:effectLst/>
              </a:rPr>
              <a:t>MedMCQA </a:t>
            </a:r>
            <a:r>
              <a:rPr lang="zh-TW" altLang="en-US" sz="1600" b="0">
                <a:solidFill>
                  <a:schemeClr val="tx1"/>
                </a:solidFill>
                <a:effectLst/>
              </a:rPr>
              <a:t>等醫學相關基準上表現出了更高的性能。</a:t>
            </a:r>
            <a:r>
              <a:rPr lang="en-US" altLang="zh-TW" sz="1600" b="0">
                <a:solidFill>
                  <a:schemeClr val="tx1"/>
                </a:solidFill>
                <a:effectLst/>
              </a:rPr>
              <a:t> </a:t>
            </a:r>
          </a:p>
          <a:p>
            <a:pPr marL="285750" indent="-285750">
              <a:buFont typeface="Arial" panose="020B0604020202020204" pitchFamily="34" charset="0"/>
              <a:buChar char="•"/>
            </a:pPr>
            <a:endParaRPr lang="en-US" altLang="zh-TW" sz="1600" b="0">
              <a:solidFill>
                <a:schemeClr val="tx1"/>
              </a:solidFill>
              <a:effectLst/>
            </a:endParaRPr>
          </a:p>
          <a:p>
            <a:pPr marL="285750" indent="-285750">
              <a:buFont typeface="Arial" panose="020B0604020202020204" pitchFamily="34" charset="0"/>
              <a:buChar char="•"/>
            </a:pPr>
            <a:r>
              <a:rPr lang="en-US" altLang="zh-TW" sz="1600" b="0">
                <a:solidFill>
                  <a:schemeClr val="tx1"/>
                </a:solidFill>
                <a:effectLst/>
              </a:rPr>
              <a:t>Zoom</a:t>
            </a:r>
            <a:r>
              <a:rPr lang="zh-TW" altLang="en-US" sz="1600" b="0">
                <a:solidFill>
                  <a:schemeClr val="tx1"/>
                </a:solidFill>
                <a:effectLst/>
              </a:rPr>
              <a:t>使用 </a:t>
            </a:r>
            <a:r>
              <a:rPr lang="en-US" altLang="zh-TW" sz="1600" b="0">
                <a:solidFill>
                  <a:schemeClr val="tx1"/>
                </a:solidFill>
                <a:effectLst/>
              </a:rPr>
              <a:t>Meta Llama 2 </a:t>
            </a:r>
            <a:r>
              <a:rPr lang="zh-TW" altLang="en-US" sz="1600" b="0">
                <a:solidFill>
                  <a:schemeClr val="tx1"/>
                </a:solidFill>
                <a:effectLst/>
              </a:rPr>
              <a:t>創建了一個 </a:t>
            </a:r>
            <a:r>
              <a:rPr lang="en-US" altLang="zh-TW" sz="1600" b="0">
                <a:solidFill>
                  <a:schemeClr val="tx1"/>
                </a:solidFill>
                <a:effectLst/>
              </a:rPr>
              <a:t>AI Companion</a:t>
            </a:r>
            <a:r>
              <a:rPr lang="zh-TW" altLang="en-US" sz="1600" b="0">
                <a:solidFill>
                  <a:schemeClr val="tx1"/>
                </a:solidFill>
                <a:effectLst/>
              </a:rPr>
              <a:t>，可以總結會議內容、提供有用的簡報技巧並協助回覆訊息。這款 </a:t>
            </a:r>
            <a:r>
              <a:rPr lang="en-US" altLang="zh-TW" sz="1600" b="0">
                <a:solidFill>
                  <a:schemeClr val="tx1"/>
                </a:solidFill>
                <a:effectLst/>
              </a:rPr>
              <a:t>AI Companion </a:t>
            </a:r>
            <a:r>
              <a:rPr lang="zh-TW" altLang="en-US" sz="1600" b="0">
                <a:solidFill>
                  <a:schemeClr val="tx1"/>
                </a:solidFill>
                <a:effectLst/>
              </a:rPr>
              <a:t>由多個車型驅動，包括 </a:t>
            </a:r>
            <a:r>
              <a:rPr lang="en-US" altLang="zh-TW" sz="1600" b="0">
                <a:solidFill>
                  <a:schemeClr val="tx1"/>
                </a:solidFill>
                <a:effectLst/>
              </a:rPr>
              <a:t>Meta Llama 2</a:t>
            </a:r>
            <a:r>
              <a:rPr lang="zh-TW" altLang="en-US" sz="1600" b="0">
                <a:solidFill>
                  <a:schemeClr val="tx1"/>
                </a:solidFill>
                <a:effectLst/>
              </a:rPr>
              <a:t>。</a:t>
            </a:r>
            <a:r>
              <a:rPr lang="en-US" altLang="zh-TW" sz="1600" b="0">
                <a:solidFill>
                  <a:schemeClr val="tx1"/>
                </a:solidFill>
                <a:effectLst/>
              </a:rPr>
              <a:t> </a:t>
            </a:r>
          </a:p>
          <a:p>
            <a:pPr marL="285750" indent="-285750">
              <a:buFont typeface="Arial" panose="020B0604020202020204" pitchFamily="34" charset="0"/>
              <a:buChar char="•"/>
            </a:pPr>
            <a:endParaRPr lang="en-US" altLang="zh-TW" sz="1600" b="0">
              <a:solidFill>
                <a:schemeClr val="tx1"/>
              </a:solidFill>
              <a:effectLst/>
            </a:endParaRPr>
          </a:p>
          <a:p>
            <a:pPr marL="285750" indent="-285750">
              <a:buFont typeface="Arial" panose="020B0604020202020204" pitchFamily="34" charset="0"/>
              <a:buChar char="•"/>
            </a:pPr>
            <a:r>
              <a:rPr lang="zh-TW" altLang="en-US" sz="1600" b="0">
                <a:solidFill>
                  <a:schemeClr val="tx1"/>
                </a:solidFill>
                <a:effectLst/>
              </a:rPr>
              <a:t>路透社在 </a:t>
            </a:r>
            <a:r>
              <a:rPr lang="en-US" altLang="zh-TW" sz="1600" b="0">
                <a:solidFill>
                  <a:schemeClr val="tx1"/>
                </a:solidFill>
                <a:effectLst/>
              </a:rPr>
              <a:t>2024 </a:t>
            </a:r>
            <a:r>
              <a:rPr lang="zh-TW" altLang="en-US" sz="1600" b="0">
                <a:solidFill>
                  <a:schemeClr val="tx1"/>
                </a:solidFill>
                <a:effectLst/>
              </a:rPr>
              <a:t>年報導稱，許多中國基礎模型依靠 </a:t>
            </a:r>
            <a:r>
              <a:rPr lang="en-US" altLang="zh-TW" sz="1600" b="0">
                <a:solidFill>
                  <a:schemeClr val="tx1"/>
                </a:solidFill>
                <a:effectLst/>
              </a:rPr>
              <a:t>Llama </a:t>
            </a:r>
            <a:r>
              <a:rPr lang="zh-TW" altLang="en-US" sz="1600" b="0">
                <a:solidFill>
                  <a:schemeClr val="tx1"/>
                </a:solidFill>
                <a:effectLst/>
              </a:rPr>
              <a:t>模型進行訓練。</a:t>
            </a:r>
            <a:r>
              <a:rPr lang="en-US" altLang="zh-TW" sz="1600" b="0">
                <a:solidFill>
                  <a:schemeClr val="tx1"/>
                </a:solidFill>
                <a:effectLst/>
              </a:rPr>
              <a:t> </a:t>
            </a:r>
          </a:p>
          <a:p>
            <a:endParaRPr lang="en-US" altLang="zh-TW" sz="1600" b="0">
              <a:solidFill>
                <a:schemeClr val="tx1"/>
              </a:solidFill>
              <a:effectLst/>
            </a:endParaRPr>
          </a:p>
          <a:p>
            <a:r>
              <a:rPr lang="en-US" altLang="zh-TW" sz="1800" b="0">
                <a:solidFill>
                  <a:srgbClr val="C00000"/>
                </a:solidFill>
                <a:effectLst/>
              </a:rPr>
              <a:t>llama.cpp</a:t>
            </a:r>
          </a:p>
          <a:p>
            <a:r>
              <a:rPr lang="zh-TW" altLang="en-US" sz="1600" b="0">
                <a:solidFill>
                  <a:schemeClr val="tx1"/>
                </a:solidFill>
                <a:effectLst/>
              </a:rPr>
              <a:t>軟體開發人員 </a:t>
            </a:r>
            <a:r>
              <a:rPr lang="en-US" altLang="zh-TW" sz="1600" b="0">
                <a:solidFill>
                  <a:schemeClr val="tx1"/>
                </a:solidFill>
                <a:effectLst/>
              </a:rPr>
              <a:t>Georgi Gerganov</a:t>
            </a:r>
            <a:r>
              <a:rPr lang="zh-TW" altLang="en-US" sz="1600" b="0">
                <a:solidFill>
                  <a:schemeClr val="tx1"/>
                </a:solidFill>
                <a:effectLst/>
              </a:rPr>
              <a:t>於 </a:t>
            </a:r>
            <a:r>
              <a:rPr lang="en-US" altLang="zh-TW" sz="1600" b="0">
                <a:solidFill>
                  <a:schemeClr val="tx1"/>
                </a:solidFill>
                <a:effectLst/>
              </a:rPr>
              <a:t>2023 </a:t>
            </a:r>
            <a:r>
              <a:rPr lang="zh-TW" altLang="en-US" sz="1600" b="0">
                <a:solidFill>
                  <a:schemeClr val="tx1"/>
                </a:solidFill>
                <a:effectLst/>
              </a:rPr>
              <a:t>年 </a:t>
            </a:r>
            <a:r>
              <a:rPr lang="en-US" altLang="zh-TW" sz="1600" b="0">
                <a:solidFill>
                  <a:schemeClr val="tx1"/>
                </a:solidFill>
                <a:effectLst/>
              </a:rPr>
              <a:t>3 </a:t>
            </a:r>
            <a:r>
              <a:rPr lang="zh-TW" altLang="en-US" sz="1600" b="0">
                <a:solidFill>
                  <a:schemeClr val="tx1"/>
                </a:solidFill>
                <a:effectLst/>
              </a:rPr>
              <a:t>月 </a:t>
            </a:r>
            <a:r>
              <a:rPr lang="en-US" altLang="zh-TW" sz="1600" b="0">
                <a:solidFill>
                  <a:schemeClr val="tx1"/>
                </a:solidFill>
                <a:effectLst/>
              </a:rPr>
              <a:t>10 </a:t>
            </a:r>
            <a:r>
              <a:rPr lang="zh-TW" altLang="en-US" sz="1600" b="0">
                <a:solidFill>
                  <a:schemeClr val="tx1"/>
                </a:solidFill>
                <a:effectLst/>
              </a:rPr>
              <a:t>日將</a:t>
            </a:r>
            <a:r>
              <a:rPr lang="en-US" altLang="zh-TW" sz="1600" b="0">
                <a:solidFill>
                  <a:schemeClr val="tx1"/>
                </a:solidFill>
                <a:effectLst/>
              </a:rPr>
              <a:t>llama.cpp</a:t>
            </a:r>
            <a:r>
              <a:rPr lang="zh-TW" altLang="en-US" sz="1600" b="0">
                <a:solidFill>
                  <a:schemeClr val="tx1"/>
                </a:solidFill>
                <a:effectLst/>
              </a:rPr>
              <a:t>作為開源發布。它是用</a:t>
            </a:r>
            <a:r>
              <a:rPr lang="en-US" altLang="zh-TW" sz="1600" b="0">
                <a:solidFill>
                  <a:schemeClr val="tx1"/>
                </a:solidFill>
                <a:effectLst/>
              </a:rPr>
              <a:t>C++</a:t>
            </a:r>
            <a:r>
              <a:rPr lang="zh-TW" altLang="en-US" sz="1600" b="0">
                <a:solidFill>
                  <a:schemeClr val="tx1"/>
                </a:solidFill>
                <a:effectLst/>
              </a:rPr>
              <a:t>對 </a:t>
            </a:r>
            <a:r>
              <a:rPr lang="en-US" altLang="zh-TW" sz="1600" b="0">
                <a:solidFill>
                  <a:schemeClr val="tx1"/>
                </a:solidFill>
                <a:effectLst/>
              </a:rPr>
              <a:t>LLaMA </a:t>
            </a:r>
            <a:r>
              <a:rPr lang="zh-TW" altLang="en-US" sz="1600" b="0">
                <a:solidFill>
                  <a:schemeClr val="tx1"/>
                </a:solidFill>
                <a:effectLst/>
              </a:rPr>
              <a:t>的重新實現，允許沒有強大 </a:t>
            </a:r>
            <a:r>
              <a:rPr lang="en-US" altLang="zh-TW" sz="1600" b="0">
                <a:solidFill>
                  <a:schemeClr val="tx1"/>
                </a:solidFill>
                <a:effectLst/>
              </a:rPr>
              <a:t>GPU </a:t>
            </a:r>
            <a:r>
              <a:rPr lang="zh-TW" altLang="en-US" sz="1600" b="0">
                <a:solidFill>
                  <a:schemeClr val="tx1"/>
                </a:solidFill>
                <a:effectLst/>
              </a:rPr>
              <a:t>的系統在本地運行模型。</a:t>
            </a:r>
            <a:r>
              <a:rPr lang="en-US" altLang="zh-TW" sz="1600" b="0">
                <a:solidFill>
                  <a:srgbClr val="C00000"/>
                </a:solidFill>
                <a:effectLst/>
              </a:rPr>
              <a:t>llama.cpp </a:t>
            </a:r>
            <a:r>
              <a:rPr lang="zh-TW" altLang="en-US" sz="1600" b="0">
                <a:solidFill>
                  <a:srgbClr val="C00000"/>
                </a:solidFill>
                <a:effectLst/>
              </a:rPr>
              <a:t>專案引入了 </a:t>
            </a:r>
            <a:r>
              <a:rPr lang="en-US" altLang="zh-TW" sz="1600" b="0">
                <a:solidFill>
                  <a:srgbClr val="C00000"/>
                </a:solidFill>
                <a:effectLst/>
              </a:rPr>
              <a:t>GGUF </a:t>
            </a:r>
            <a:r>
              <a:rPr lang="zh-TW" altLang="en-US" sz="1600" b="0">
                <a:solidFill>
                  <a:srgbClr val="C00000"/>
                </a:solidFill>
                <a:effectLst/>
              </a:rPr>
              <a:t>檔案格式，</a:t>
            </a:r>
            <a:r>
              <a:rPr lang="zh-TW" altLang="en-US" sz="1600" b="0">
                <a:solidFill>
                  <a:schemeClr val="tx1"/>
                </a:solidFill>
                <a:effectLst/>
              </a:rPr>
              <a:t>這是一種同時儲存張量和元資料的二進位格式。此格式專注於支援不同的量化類型，這可以減少記憶體使用，並以較低的模型精度為代價來提高速度。</a:t>
            </a:r>
            <a:endParaRPr lang="en-US" altLang="zh-TW" sz="1600" b="0">
              <a:solidFill>
                <a:schemeClr val="tx1"/>
              </a:solidFill>
              <a:effectLst/>
            </a:endParaRPr>
          </a:p>
          <a:p>
            <a:endParaRPr lang="en-US" altLang="zh-TW" sz="1600" b="0">
              <a:solidFill>
                <a:schemeClr val="tx1"/>
              </a:solidFill>
              <a:effectLst/>
            </a:endParaRPr>
          </a:p>
          <a:p>
            <a:r>
              <a:rPr lang="en-US" altLang="zh-TW" sz="1600" b="0">
                <a:solidFill>
                  <a:schemeClr val="tx1"/>
                </a:solidFill>
                <a:effectLst/>
              </a:rPr>
              <a:t>Justine Tunney</a:t>
            </a:r>
            <a:r>
              <a:rPr lang="zh-TW" altLang="en-US" sz="1600" b="0">
                <a:solidFill>
                  <a:schemeClr val="tx1"/>
                </a:solidFill>
                <a:effectLst/>
              </a:rPr>
              <a:t>創建的 </a:t>
            </a:r>
            <a:r>
              <a:rPr lang="en-US" altLang="zh-TW" sz="1600" b="0">
                <a:solidFill>
                  <a:schemeClr val="tx1"/>
                </a:solidFill>
                <a:effectLst/>
              </a:rPr>
              <a:t>llamafile</a:t>
            </a:r>
            <a:r>
              <a:rPr lang="zh-TW" altLang="en-US" sz="1600" b="0">
                <a:solidFill>
                  <a:schemeClr val="tx1"/>
                </a:solidFill>
                <a:effectLst/>
              </a:rPr>
              <a:t>是一個開源工具，它將 </a:t>
            </a:r>
            <a:r>
              <a:rPr lang="en-US" altLang="zh-TW" sz="1600" b="0">
                <a:solidFill>
                  <a:schemeClr val="tx1"/>
                </a:solidFill>
                <a:effectLst/>
              </a:rPr>
              <a:t>llama.cpp </a:t>
            </a:r>
            <a:r>
              <a:rPr lang="zh-TW" altLang="en-US" sz="1600" b="0">
                <a:solidFill>
                  <a:schemeClr val="tx1"/>
                </a:solidFill>
                <a:effectLst/>
              </a:rPr>
              <a:t>與模型捆綁成一個可執行檔。 </a:t>
            </a:r>
            <a:r>
              <a:rPr lang="en-US" altLang="zh-TW" sz="1600" b="0">
                <a:solidFill>
                  <a:schemeClr val="tx1"/>
                </a:solidFill>
                <a:effectLst/>
              </a:rPr>
              <a:t>Tunney </a:t>
            </a:r>
            <a:r>
              <a:rPr lang="zh-TW" altLang="en-US" sz="1600" b="0">
                <a:solidFill>
                  <a:schemeClr val="tx1"/>
                </a:solidFill>
                <a:effectLst/>
              </a:rPr>
              <a:t>等人為 </a:t>
            </a:r>
            <a:r>
              <a:rPr lang="en-US" altLang="zh-TW" sz="1600" b="0">
                <a:solidFill>
                  <a:schemeClr val="tx1"/>
                </a:solidFill>
                <a:effectLst/>
              </a:rPr>
              <a:t>x86 </a:t>
            </a:r>
            <a:r>
              <a:rPr lang="zh-TW" altLang="en-US" sz="1600" b="0">
                <a:solidFill>
                  <a:schemeClr val="tx1"/>
                </a:solidFill>
                <a:effectLst/>
              </a:rPr>
              <a:t>和 </a:t>
            </a:r>
            <a:r>
              <a:rPr lang="en-US" altLang="zh-TW" sz="1600" b="0">
                <a:solidFill>
                  <a:schemeClr val="tx1"/>
                </a:solidFill>
                <a:effectLst/>
              </a:rPr>
              <a:t>ARM CPU </a:t>
            </a:r>
            <a:r>
              <a:rPr lang="zh-TW" altLang="en-US" sz="1600" b="0">
                <a:solidFill>
                  <a:schemeClr val="tx1"/>
                </a:solidFill>
                <a:effectLst/>
              </a:rPr>
              <a:t>引入了新的最佳化矩陣乘法內核，提高了</a:t>
            </a:r>
            <a:r>
              <a:rPr lang="en-US" altLang="zh-TW" sz="1600" b="0">
                <a:solidFill>
                  <a:schemeClr val="tx1"/>
                </a:solidFill>
                <a:effectLst/>
              </a:rPr>
              <a:t>FP16</a:t>
            </a:r>
            <a:r>
              <a:rPr lang="zh-TW" altLang="en-US" sz="1600" b="0">
                <a:solidFill>
                  <a:schemeClr val="tx1"/>
                </a:solidFill>
                <a:effectLst/>
              </a:rPr>
              <a:t>和 </a:t>
            </a:r>
            <a:r>
              <a:rPr lang="en-US" altLang="zh-TW" sz="1600" b="0">
                <a:solidFill>
                  <a:schemeClr val="tx1"/>
                </a:solidFill>
                <a:effectLst/>
              </a:rPr>
              <a:t>8 </a:t>
            </a:r>
            <a:r>
              <a:rPr lang="zh-TW" altLang="en-US" sz="1600" b="0">
                <a:solidFill>
                  <a:schemeClr val="tx1"/>
                </a:solidFill>
                <a:effectLst/>
              </a:rPr>
              <a:t>位元量化資料類型的快速評估效能。</a:t>
            </a:r>
            <a:endParaRPr lang="zh-TW" altLang="en-US" sz="1100" b="0">
              <a:solidFill>
                <a:schemeClr val="tx1"/>
              </a:solidFill>
              <a:effectLst/>
            </a:endParaRPr>
          </a:p>
        </p:txBody>
      </p:sp>
    </p:spTree>
    <p:extLst>
      <p:ext uri="{BB962C8B-B14F-4D97-AF65-F5344CB8AC3E}">
        <p14:creationId xmlns:p14="http://schemas.microsoft.com/office/powerpoint/2010/main" val="134196926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C02C1E-BA46-05E3-B41B-DA427FC4A276}"/>
              </a:ext>
            </a:extLst>
          </p:cNvPr>
          <p:cNvSpPr>
            <a:spLocks noGrp="1"/>
          </p:cNvSpPr>
          <p:nvPr>
            <p:ph type="title"/>
          </p:nvPr>
        </p:nvSpPr>
        <p:spPr/>
        <p:txBody>
          <a:bodyPr/>
          <a:lstStyle/>
          <a:p>
            <a:r>
              <a:rPr lang="en-US" altLang="zh-TW"/>
              <a:t>GPT-4 </a:t>
            </a:r>
            <a:r>
              <a:rPr lang="zh-TW" altLang="en-US"/>
              <a:t>開源替代方案</a:t>
            </a:r>
          </a:p>
        </p:txBody>
      </p:sp>
      <p:sp>
        <p:nvSpPr>
          <p:cNvPr id="3" name="內容版面配置區 2">
            <a:extLst>
              <a:ext uri="{FF2B5EF4-FFF2-40B4-BE49-F238E27FC236}">
                <a16:creationId xmlns:a16="http://schemas.microsoft.com/office/drawing/2014/main" id="{315FCEFC-0292-3236-D377-AE971479B98A}"/>
              </a:ext>
            </a:extLst>
          </p:cNvPr>
          <p:cNvSpPr>
            <a:spLocks noGrp="1"/>
          </p:cNvSpPr>
          <p:nvPr>
            <p:ph idx="1"/>
          </p:nvPr>
        </p:nvSpPr>
        <p:spPr>
          <a:xfrm>
            <a:off x="181546" y="1052736"/>
            <a:ext cx="8926958" cy="5760640"/>
          </a:xfrm>
        </p:spPr>
        <p:txBody>
          <a:bodyPr/>
          <a:lstStyle/>
          <a:p>
            <a:r>
              <a:rPr lang="en-US" altLang="zh-TW" sz="1400" b="0">
                <a:solidFill>
                  <a:schemeClr val="tx1"/>
                </a:solidFill>
                <a:effectLst/>
              </a:rPr>
              <a:t>GPT-4 </a:t>
            </a:r>
            <a:r>
              <a:rPr lang="zh-TW" altLang="en-US" sz="1400" b="0">
                <a:solidFill>
                  <a:schemeClr val="tx1"/>
                </a:solidFill>
                <a:effectLst/>
              </a:rPr>
              <a:t>開源替代品可以提供類似的效能，但運行時需要更少的運算資源。這些專案附帶說明、程式碼來源、模型權重、資料集和聊天機器人 </a:t>
            </a:r>
            <a:r>
              <a:rPr lang="en-US" altLang="zh-TW" sz="1400" b="0">
                <a:solidFill>
                  <a:schemeClr val="tx1"/>
                </a:solidFill>
                <a:effectLst/>
              </a:rPr>
              <a:t>UI</a:t>
            </a:r>
            <a:r>
              <a:rPr lang="zh-TW" altLang="en-US" sz="1400" b="0">
                <a:solidFill>
                  <a:schemeClr val="tx1"/>
                </a:solidFill>
                <a:effectLst/>
              </a:rPr>
              <a:t>。</a:t>
            </a:r>
            <a:endParaRPr lang="en-US" altLang="zh-TW" sz="1400" b="0">
              <a:solidFill>
                <a:schemeClr val="tx1"/>
              </a:solidFill>
              <a:effectLst/>
            </a:endParaRPr>
          </a:p>
          <a:p>
            <a:endParaRPr lang="en-US" altLang="zh-TW" sz="1400" b="0">
              <a:solidFill>
                <a:schemeClr val="tx1"/>
              </a:solidFill>
              <a:effectLst/>
            </a:endParaRPr>
          </a:p>
          <a:p>
            <a:pPr algn="l"/>
            <a:r>
              <a:rPr lang="en-US" altLang="zh-TW" sz="1400">
                <a:solidFill>
                  <a:srgbClr val="151618"/>
                </a:solidFill>
                <a:effectLst/>
                <a:latin typeface="Inter"/>
              </a:rPr>
              <a:t>1. ColossalChat</a:t>
            </a:r>
          </a:p>
          <a:p>
            <a:pPr algn="l"/>
            <a:r>
              <a:rPr lang="en-US" altLang="zh-TW" sz="1400">
                <a:solidFill>
                  <a:srgbClr val="151618"/>
                </a:solidFill>
                <a:effectLst/>
                <a:latin typeface="Inter"/>
              </a:rPr>
              <a:t>ColossalChat </a:t>
            </a:r>
            <a:r>
              <a:rPr lang="zh-TW" altLang="en-US" sz="1400">
                <a:solidFill>
                  <a:srgbClr val="151618"/>
                </a:solidFill>
                <a:effectLst/>
                <a:latin typeface="Inter"/>
              </a:rPr>
              <a:t>是一個開源項目，可讓您使用完整的 </a:t>
            </a:r>
            <a:r>
              <a:rPr lang="en-US" altLang="zh-TW" sz="1400">
                <a:solidFill>
                  <a:srgbClr val="151618"/>
                </a:solidFill>
                <a:effectLst/>
                <a:latin typeface="Inter"/>
              </a:rPr>
              <a:t>RLHF</a:t>
            </a:r>
            <a:r>
              <a:rPr lang="zh-TW" altLang="en-US" sz="1400">
                <a:solidFill>
                  <a:srgbClr val="151618"/>
                </a:solidFill>
                <a:effectLst/>
                <a:latin typeface="Inter"/>
              </a:rPr>
              <a:t>（從人類回饋進行強化學習）管道克隆 </a:t>
            </a:r>
            <a:r>
              <a:rPr lang="en-US" altLang="zh-TW" sz="1400">
                <a:solidFill>
                  <a:srgbClr val="151618"/>
                </a:solidFill>
                <a:effectLst/>
                <a:latin typeface="Inter"/>
              </a:rPr>
              <a:t>AI </a:t>
            </a:r>
            <a:r>
              <a:rPr lang="zh-TW" altLang="en-US" sz="1400">
                <a:solidFill>
                  <a:srgbClr val="151618"/>
                </a:solidFill>
                <a:effectLst/>
                <a:latin typeface="Inter"/>
              </a:rPr>
              <a:t>模型。</a:t>
            </a:r>
            <a:endParaRPr lang="en-US" altLang="zh-TW" sz="1400">
              <a:solidFill>
                <a:srgbClr val="151618"/>
              </a:solidFill>
              <a:effectLst/>
              <a:latin typeface="Inter"/>
            </a:endParaRPr>
          </a:p>
          <a:p>
            <a:pPr marL="285750" indent="-285750" algn="l">
              <a:buFont typeface="Arial" panose="020B0604020202020204" pitchFamily="34" charset="0"/>
              <a:buChar char="•"/>
            </a:pPr>
            <a:endParaRPr lang="en-US" altLang="zh-TW" sz="1400">
              <a:solidFill>
                <a:srgbClr val="151618"/>
              </a:solidFill>
              <a:effectLst/>
              <a:latin typeface="Inter"/>
            </a:endParaRPr>
          </a:p>
          <a:p>
            <a:pPr algn="l"/>
            <a:r>
              <a:rPr lang="en-US" altLang="zh-TW" sz="1400">
                <a:solidFill>
                  <a:srgbClr val="151618"/>
                </a:solidFill>
                <a:effectLst/>
                <a:latin typeface="Inter"/>
              </a:rPr>
              <a:t>2.</a:t>
            </a:r>
            <a:r>
              <a:rPr lang="zh-TW" altLang="en-US" sz="1400">
                <a:solidFill>
                  <a:srgbClr val="151618"/>
                </a:solidFill>
                <a:effectLst/>
                <a:latin typeface="Inter"/>
              </a:rPr>
              <a:t> 羊駝</a:t>
            </a:r>
            <a:r>
              <a:rPr lang="en-US" altLang="zh-TW" sz="1400">
                <a:solidFill>
                  <a:srgbClr val="151618"/>
                </a:solidFill>
                <a:effectLst/>
                <a:latin typeface="Inter"/>
              </a:rPr>
              <a:t>-LoRA (Alpaca-LoRA)</a:t>
            </a:r>
          </a:p>
          <a:p>
            <a:pPr algn="l"/>
            <a:r>
              <a:rPr lang="en-US" altLang="zh-TW" sz="1400">
                <a:solidFill>
                  <a:srgbClr val="151618"/>
                </a:solidFill>
                <a:effectLst/>
                <a:latin typeface="Inter"/>
              </a:rPr>
              <a:t>Alpaca-LoRA </a:t>
            </a:r>
            <a:r>
              <a:rPr lang="zh-TW" altLang="en-US" sz="1400">
                <a:solidFill>
                  <a:srgbClr val="151618"/>
                </a:solidFill>
                <a:effectLst/>
                <a:latin typeface="Inter"/>
              </a:rPr>
              <a:t>是一個使用</a:t>
            </a:r>
            <a:r>
              <a:rPr lang="en-US" altLang="zh-TW" sz="1400">
                <a:solidFill>
                  <a:srgbClr val="151618"/>
                </a:solidFill>
                <a:effectLst/>
                <a:latin typeface="Inter"/>
              </a:rPr>
              <a:t>Stanford Alpaca</a:t>
            </a:r>
            <a:r>
              <a:rPr lang="zh-TW" altLang="en-US" sz="1400">
                <a:solidFill>
                  <a:srgbClr val="151618"/>
                </a:solidFill>
                <a:effectLst/>
                <a:latin typeface="Inter"/>
              </a:rPr>
              <a:t>和低秩自適應（</a:t>
            </a:r>
            <a:r>
              <a:rPr lang="en-US" altLang="zh-TW" sz="1400">
                <a:solidFill>
                  <a:srgbClr val="151618"/>
                </a:solidFill>
                <a:effectLst/>
                <a:latin typeface="Inter"/>
              </a:rPr>
              <a:t>LoRA</a:t>
            </a:r>
            <a:r>
              <a:rPr lang="zh-TW" altLang="en-US" sz="1400">
                <a:solidFill>
                  <a:srgbClr val="151618"/>
                </a:solidFill>
                <a:effectLst/>
                <a:latin typeface="Inter"/>
              </a:rPr>
              <a:t>）創建的模型。低秩採用使我們能夠在 </a:t>
            </a:r>
            <a:r>
              <a:rPr lang="en-US" altLang="zh-TW" sz="1400">
                <a:solidFill>
                  <a:srgbClr val="151618"/>
                </a:solidFill>
                <a:effectLst/>
                <a:latin typeface="Inter"/>
              </a:rPr>
              <a:t>4GB RAM Raspberry Pi 4 </a:t>
            </a:r>
            <a:r>
              <a:rPr lang="zh-TW" altLang="en-US" sz="1400">
                <a:solidFill>
                  <a:srgbClr val="151618"/>
                </a:solidFill>
                <a:effectLst/>
                <a:latin typeface="Inter"/>
              </a:rPr>
              <a:t>上運行與 </a:t>
            </a:r>
            <a:r>
              <a:rPr lang="en-US" altLang="zh-TW" sz="1400">
                <a:solidFill>
                  <a:srgbClr val="151618"/>
                </a:solidFill>
                <a:effectLst/>
                <a:latin typeface="Inter"/>
              </a:rPr>
              <a:t>GPT-3.5 </a:t>
            </a:r>
            <a:r>
              <a:rPr lang="zh-TW" altLang="en-US" sz="1400">
                <a:solidFill>
                  <a:srgbClr val="151618"/>
                </a:solidFill>
                <a:effectLst/>
                <a:latin typeface="Inter"/>
              </a:rPr>
              <a:t>品質相似的 </a:t>
            </a:r>
            <a:r>
              <a:rPr lang="en-US" altLang="zh-TW" sz="1400">
                <a:solidFill>
                  <a:srgbClr val="151618"/>
                </a:solidFill>
                <a:effectLst/>
                <a:latin typeface="Inter"/>
              </a:rPr>
              <a:t>Instruct </a:t>
            </a:r>
            <a:r>
              <a:rPr lang="zh-TW" altLang="en-US" sz="1400">
                <a:solidFill>
                  <a:srgbClr val="151618"/>
                </a:solidFill>
                <a:effectLst/>
                <a:latin typeface="Inter"/>
              </a:rPr>
              <a:t>模型。 </a:t>
            </a:r>
            <a:endParaRPr lang="en-US" altLang="zh-TW" sz="1400">
              <a:solidFill>
                <a:srgbClr val="151618"/>
              </a:solidFill>
              <a:effectLst/>
              <a:latin typeface="Inter"/>
            </a:endParaRPr>
          </a:p>
          <a:p>
            <a:pPr algn="l"/>
            <a:endParaRPr lang="en-US" altLang="zh-TW" sz="1400">
              <a:solidFill>
                <a:srgbClr val="151618"/>
              </a:solidFill>
              <a:effectLst/>
              <a:latin typeface="Inter"/>
            </a:endParaRPr>
          </a:p>
          <a:p>
            <a:pPr algn="l"/>
            <a:r>
              <a:rPr lang="en-US" altLang="zh-TW" sz="1400">
                <a:solidFill>
                  <a:srgbClr val="151618"/>
                </a:solidFill>
                <a:effectLst/>
                <a:latin typeface="Inter"/>
              </a:rPr>
              <a:t>3. </a:t>
            </a:r>
            <a:r>
              <a:rPr lang="zh-TW" altLang="en-US" sz="1400">
                <a:solidFill>
                  <a:srgbClr val="151618"/>
                </a:solidFill>
                <a:effectLst/>
                <a:latin typeface="Inter"/>
              </a:rPr>
              <a:t>小羊駝 </a:t>
            </a:r>
            <a:r>
              <a:rPr lang="en-US" altLang="zh-TW" sz="1400">
                <a:solidFill>
                  <a:srgbClr val="151618"/>
                </a:solidFill>
                <a:effectLst/>
                <a:latin typeface="Inter"/>
              </a:rPr>
              <a:t>(Vicuna)</a:t>
            </a:r>
            <a:endParaRPr lang="zh-TW" altLang="en-US" sz="1400">
              <a:solidFill>
                <a:srgbClr val="151618"/>
              </a:solidFill>
              <a:effectLst/>
              <a:latin typeface="Inter"/>
            </a:endParaRPr>
          </a:p>
          <a:p>
            <a:pPr algn="l"/>
            <a:r>
              <a:rPr lang="en-US" altLang="zh-TW" sz="1400">
                <a:solidFill>
                  <a:srgbClr val="151618"/>
                </a:solidFill>
                <a:effectLst/>
                <a:latin typeface="Inter"/>
              </a:rPr>
              <a:t>Vicuna </a:t>
            </a:r>
            <a:r>
              <a:rPr lang="zh-TW" altLang="en-US" sz="1400">
                <a:solidFill>
                  <a:srgbClr val="151618"/>
                </a:solidFill>
                <a:effectLst/>
                <a:latin typeface="Inter"/>
              </a:rPr>
              <a:t>可以為聊天機器人產生連貫且富有創意的文字。它是一個基於變壓器的架構，根據從 </a:t>
            </a:r>
            <a:r>
              <a:rPr lang="en-US" altLang="zh-TW" sz="1400">
                <a:solidFill>
                  <a:srgbClr val="151618"/>
                </a:solidFill>
                <a:effectLst/>
                <a:latin typeface="Inter"/>
              </a:rPr>
              <a:t>ShareGPT.com </a:t>
            </a:r>
            <a:r>
              <a:rPr lang="zh-TW" altLang="en-US" sz="1400">
                <a:solidFill>
                  <a:srgbClr val="151618"/>
                </a:solidFill>
                <a:effectLst/>
                <a:latin typeface="Inter"/>
              </a:rPr>
              <a:t>收集的對話資料集進行了微調。</a:t>
            </a:r>
            <a:endParaRPr lang="en-US" altLang="zh-TW" sz="1400">
              <a:solidFill>
                <a:srgbClr val="151618"/>
              </a:solidFill>
              <a:effectLst/>
              <a:latin typeface="Inter"/>
            </a:endParaRPr>
          </a:p>
          <a:p>
            <a:pPr algn="l"/>
            <a:endParaRPr lang="en-US" altLang="zh-TW" sz="1400">
              <a:solidFill>
                <a:srgbClr val="151618"/>
              </a:solidFill>
              <a:effectLst/>
              <a:latin typeface="Inter"/>
            </a:endParaRPr>
          </a:p>
          <a:p>
            <a:pPr algn="l"/>
            <a:r>
              <a:rPr lang="en-US" altLang="zh-TW" sz="1400">
                <a:solidFill>
                  <a:srgbClr val="151618"/>
                </a:solidFill>
                <a:effectLst/>
                <a:latin typeface="Inter"/>
              </a:rPr>
              <a:t>4. GPT4ALL</a:t>
            </a:r>
          </a:p>
          <a:p>
            <a:pPr algn="l"/>
            <a:r>
              <a:rPr lang="en-US" altLang="zh-TW" sz="1400">
                <a:solidFill>
                  <a:srgbClr val="151618"/>
                </a:solidFill>
                <a:effectLst/>
                <a:latin typeface="Inter"/>
              </a:rPr>
              <a:t>GPT4ALL </a:t>
            </a:r>
            <a:r>
              <a:rPr lang="zh-TW" altLang="en-US" sz="1400">
                <a:solidFill>
                  <a:srgbClr val="151618"/>
                </a:solidFill>
                <a:effectLst/>
                <a:latin typeface="Inter"/>
              </a:rPr>
              <a:t>是由 </a:t>
            </a:r>
            <a:r>
              <a:rPr lang="en-US" altLang="zh-TW" sz="1400">
                <a:solidFill>
                  <a:srgbClr val="151618"/>
                </a:solidFill>
                <a:effectLst/>
                <a:latin typeface="Inter"/>
              </a:rPr>
              <a:t>Nomic AI </a:t>
            </a:r>
            <a:r>
              <a:rPr lang="zh-TW" altLang="en-US" sz="1400">
                <a:solidFill>
                  <a:srgbClr val="151618"/>
                </a:solidFill>
                <a:effectLst/>
                <a:latin typeface="Inter"/>
              </a:rPr>
              <a:t>團隊基於大量精選的輔助互動資料（如文字問題、程式碼、故事、描述和多輪對話）開發的聊天機器人。此模型架構基於</a:t>
            </a:r>
            <a:r>
              <a:rPr lang="en-US" altLang="zh-TW" sz="1400">
                <a:solidFill>
                  <a:srgbClr val="151618"/>
                </a:solidFill>
                <a:effectLst/>
                <a:latin typeface="Inter"/>
              </a:rPr>
              <a:t>LLaMa</a:t>
            </a:r>
            <a:r>
              <a:rPr lang="zh-TW" altLang="en-US" sz="1400">
                <a:solidFill>
                  <a:srgbClr val="151618"/>
                </a:solidFill>
                <a:effectLst/>
                <a:latin typeface="Inter"/>
              </a:rPr>
              <a:t>，並使用低延遲機器學習加速器在</a:t>
            </a:r>
            <a:r>
              <a:rPr lang="en-US" altLang="zh-TW" sz="1400">
                <a:solidFill>
                  <a:srgbClr val="151618"/>
                </a:solidFill>
                <a:effectLst/>
                <a:latin typeface="Inter"/>
              </a:rPr>
              <a:t>CPU</a:t>
            </a:r>
            <a:r>
              <a:rPr lang="zh-TW" altLang="en-US" sz="1400">
                <a:solidFill>
                  <a:srgbClr val="151618"/>
                </a:solidFill>
                <a:effectLst/>
                <a:latin typeface="Inter"/>
              </a:rPr>
              <a:t>上進行更快的推理。</a:t>
            </a:r>
            <a:endParaRPr lang="en-US" altLang="zh-TW" sz="1400">
              <a:solidFill>
                <a:srgbClr val="151618"/>
              </a:solidFill>
              <a:effectLst/>
              <a:latin typeface="Inter"/>
            </a:endParaRPr>
          </a:p>
          <a:p>
            <a:pPr algn="l"/>
            <a:endParaRPr lang="en-US" altLang="zh-TW" sz="1400">
              <a:solidFill>
                <a:srgbClr val="151618"/>
              </a:solidFill>
              <a:effectLst/>
              <a:latin typeface="Inter"/>
            </a:endParaRPr>
          </a:p>
          <a:p>
            <a:pPr algn="l"/>
            <a:r>
              <a:rPr lang="en-US" altLang="zh-TW" sz="1400">
                <a:solidFill>
                  <a:srgbClr val="151618"/>
                </a:solidFill>
                <a:effectLst/>
                <a:latin typeface="Inter"/>
              </a:rPr>
              <a:t>5. </a:t>
            </a:r>
            <a:r>
              <a:rPr lang="zh-TW" altLang="en-US" sz="1400">
                <a:solidFill>
                  <a:srgbClr val="151618"/>
                </a:solidFill>
                <a:effectLst/>
                <a:latin typeface="Inter"/>
              </a:rPr>
              <a:t>渡鴉 </a:t>
            </a:r>
            <a:r>
              <a:rPr lang="en-US" altLang="zh-TW" sz="1400">
                <a:solidFill>
                  <a:srgbClr val="151618"/>
                </a:solidFill>
                <a:effectLst/>
                <a:latin typeface="Inter"/>
              </a:rPr>
              <a:t>RWKV (Raven)</a:t>
            </a:r>
          </a:p>
          <a:p>
            <a:pPr algn="l"/>
            <a:r>
              <a:rPr lang="en-US" altLang="zh-TW" sz="1400">
                <a:solidFill>
                  <a:srgbClr val="151618"/>
                </a:solidFill>
                <a:effectLst/>
                <a:latin typeface="Inter"/>
              </a:rPr>
              <a:t>Raven RWKV </a:t>
            </a:r>
            <a:r>
              <a:rPr lang="zh-TW" altLang="en-US" sz="1400">
                <a:solidFill>
                  <a:srgbClr val="151618"/>
                </a:solidFill>
                <a:effectLst/>
                <a:latin typeface="Inter"/>
              </a:rPr>
              <a:t>是</a:t>
            </a:r>
            <a:r>
              <a:rPr lang="en-US" altLang="zh-TW" sz="1400">
                <a:solidFill>
                  <a:srgbClr val="151618"/>
                </a:solidFill>
                <a:effectLst/>
                <a:latin typeface="Inter"/>
              </a:rPr>
              <a:t>ChatRWKV</a:t>
            </a:r>
            <a:r>
              <a:rPr lang="zh-TW" altLang="en-US" sz="1400">
                <a:solidFill>
                  <a:srgbClr val="151618"/>
                </a:solidFill>
                <a:effectLst/>
                <a:latin typeface="Inter"/>
              </a:rPr>
              <a:t>的一部分，它是一個類似 </a:t>
            </a:r>
            <a:r>
              <a:rPr lang="en-US" altLang="zh-TW" sz="1400">
                <a:solidFill>
                  <a:srgbClr val="151618"/>
                </a:solidFill>
                <a:effectLst/>
                <a:latin typeface="Inter"/>
              </a:rPr>
              <a:t>ChatGPT </a:t>
            </a:r>
            <a:r>
              <a:rPr lang="zh-TW" altLang="en-US" sz="1400">
                <a:solidFill>
                  <a:srgbClr val="151618"/>
                </a:solidFill>
                <a:effectLst/>
                <a:latin typeface="Inter"/>
              </a:rPr>
              <a:t>的開源模型，但由 </a:t>
            </a:r>
            <a:r>
              <a:rPr lang="en-US" altLang="zh-TW" sz="1400">
                <a:solidFill>
                  <a:srgbClr val="151618"/>
                </a:solidFill>
                <a:effectLst/>
                <a:latin typeface="Inter"/>
              </a:rPr>
              <a:t>RWKV</a:t>
            </a:r>
            <a:r>
              <a:rPr lang="zh-TW" altLang="en-US" sz="1400">
                <a:solidFill>
                  <a:srgbClr val="151618"/>
                </a:solidFill>
                <a:effectLst/>
                <a:latin typeface="Inter"/>
              </a:rPr>
              <a:t>（</a:t>
            </a:r>
            <a:r>
              <a:rPr lang="en-US" altLang="zh-TW" sz="1400">
                <a:solidFill>
                  <a:srgbClr val="151618"/>
                </a:solidFill>
                <a:effectLst/>
                <a:latin typeface="Inter"/>
              </a:rPr>
              <a:t>100% RNN</a:t>
            </a:r>
            <a:r>
              <a:rPr lang="zh-TW" altLang="en-US" sz="1400">
                <a:solidFill>
                  <a:srgbClr val="151618"/>
                </a:solidFill>
                <a:effectLst/>
                <a:latin typeface="Inter"/>
              </a:rPr>
              <a:t>）語言模型提供支持，而不是基於變壓器。</a:t>
            </a:r>
            <a:endParaRPr lang="en-US" altLang="zh-TW" sz="1400">
              <a:solidFill>
                <a:srgbClr val="151618"/>
              </a:solidFill>
              <a:effectLst/>
              <a:latin typeface="Inter"/>
            </a:endParaRPr>
          </a:p>
          <a:p>
            <a:pPr algn="l"/>
            <a:endParaRPr lang="en-US" altLang="zh-TW" sz="1400">
              <a:solidFill>
                <a:srgbClr val="151618"/>
              </a:solidFill>
              <a:effectLst/>
              <a:latin typeface="Inter"/>
            </a:endParaRPr>
          </a:p>
          <a:p>
            <a:pPr algn="l"/>
            <a:r>
              <a:rPr lang="en-US" altLang="zh-TW" sz="1400">
                <a:solidFill>
                  <a:srgbClr val="151618"/>
                </a:solidFill>
                <a:effectLst/>
                <a:latin typeface="Inter"/>
              </a:rPr>
              <a:t>6. OpenChatKit</a:t>
            </a:r>
          </a:p>
          <a:p>
            <a:pPr algn="l"/>
            <a:r>
              <a:rPr lang="en-US" altLang="zh-TW" sz="1400">
                <a:solidFill>
                  <a:srgbClr val="151618"/>
                </a:solidFill>
                <a:effectLst/>
                <a:latin typeface="Inter"/>
              </a:rPr>
              <a:t>OpenChatKit</a:t>
            </a:r>
            <a:r>
              <a:rPr lang="zh-TW" altLang="en-US" sz="1400">
                <a:solidFill>
                  <a:srgbClr val="151618"/>
                </a:solidFill>
                <a:effectLst/>
                <a:latin typeface="Inter"/>
              </a:rPr>
              <a:t>是一個綜合工具包，為開發聊天機器人應用程式提供了 </a:t>
            </a:r>
            <a:r>
              <a:rPr lang="en-US" altLang="zh-TW" sz="1400">
                <a:solidFill>
                  <a:srgbClr val="151618"/>
                </a:solidFill>
                <a:effectLst/>
                <a:latin typeface="Inter"/>
              </a:rPr>
              <a:t>ChatGPT </a:t>
            </a:r>
            <a:r>
              <a:rPr lang="zh-TW" altLang="en-US" sz="1400">
                <a:solidFill>
                  <a:srgbClr val="151618"/>
                </a:solidFill>
                <a:effectLst/>
                <a:latin typeface="Inter"/>
              </a:rPr>
              <a:t>的開源替代方案。 </a:t>
            </a:r>
          </a:p>
          <a:p>
            <a:pPr algn="l"/>
            <a:r>
              <a:rPr lang="zh-TW" altLang="en-US" sz="1400">
                <a:solidFill>
                  <a:srgbClr val="151618"/>
                </a:solidFill>
                <a:effectLst/>
                <a:latin typeface="Inter"/>
              </a:rPr>
              <a:t>該工具包包含用於訓練您自己的指令調整大型語言模型、微調模型的逐步說明，以及用於更新機器人回應的可擴展檢索系統。此外，它還包括可以幫助過濾不適當問題的審核功能。</a:t>
            </a:r>
            <a:endParaRPr lang="zh-TW" altLang="en-US" sz="1400" b="0">
              <a:solidFill>
                <a:schemeClr val="tx1"/>
              </a:solidFill>
              <a:effectLst/>
            </a:endParaRPr>
          </a:p>
        </p:txBody>
      </p:sp>
      <p:sp>
        <p:nvSpPr>
          <p:cNvPr id="6" name="文字方塊 5">
            <a:extLst>
              <a:ext uri="{FF2B5EF4-FFF2-40B4-BE49-F238E27FC236}">
                <a16:creationId xmlns:a16="http://schemas.microsoft.com/office/drawing/2014/main" id="{BD24360C-6CC3-C2E7-2F94-F151E0F4A043}"/>
              </a:ext>
            </a:extLst>
          </p:cNvPr>
          <p:cNvSpPr txBox="1"/>
          <p:nvPr/>
        </p:nvSpPr>
        <p:spPr>
          <a:xfrm>
            <a:off x="5508104" y="739985"/>
            <a:ext cx="4575600" cy="246221"/>
          </a:xfrm>
          <a:prstGeom prst="rect">
            <a:avLst/>
          </a:prstGeom>
          <a:noFill/>
        </p:spPr>
        <p:txBody>
          <a:bodyPr wrap="square">
            <a:spAutoFit/>
          </a:bodyPr>
          <a:lstStyle/>
          <a:p>
            <a:r>
              <a:rPr lang="en-US" altLang="zh-TW" sz="1000"/>
              <a:t>https://www.datacamp.com/blog/12-gpt4-open-source-alternatives</a:t>
            </a:r>
            <a:endParaRPr lang="zh-TW" altLang="en-US" sz="1000"/>
          </a:p>
        </p:txBody>
      </p:sp>
    </p:spTree>
    <p:extLst>
      <p:ext uri="{BB962C8B-B14F-4D97-AF65-F5344CB8AC3E}">
        <p14:creationId xmlns:p14="http://schemas.microsoft.com/office/powerpoint/2010/main" val="276909855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37FF20-8D30-B7A5-EB1E-16829CCF0FF5}"/>
              </a:ext>
            </a:extLst>
          </p:cNvPr>
          <p:cNvSpPr>
            <a:spLocks noGrp="1"/>
          </p:cNvSpPr>
          <p:nvPr>
            <p:ph type="title"/>
          </p:nvPr>
        </p:nvSpPr>
        <p:spPr>
          <a:xfrm>
            <a:off x="144525" y="44624"/>
            <a:ext cx="8854950" cy="493247"/>
          </a:xfrm>
        </p:spPr>
        <p:txBody>
          <a:bodyPr/>
          <a:lstStyle/>
          <a:p>
            <a:r>
              <a:rPr lang="zh-TW" altLang="en-US" b="1" i="0">
                <a:solidFill>
                  <a:srgbClr val="202124"/>
                </a:solidFill>
                <a:effectLst/>
              </a:rPr>
              <a:t>什麼是</a:t>
            </a:r>
            <a:r>
              <a:rPr lang="zh-TW" altLang="en-US">
                <a:solidFill>
                  <a:srgbClr val="202124"/>
                </a:solidFill>
              </a:rPr>
              <a:t>大型</a:t>
            </a:r>
            <a:r>
              <a:rPr lang="zh-TW" altLang="en-US" b="1" i="0">
                <a:solidFill>
                  <a:srgbClr val="202124"/>
                </a:solidFill>
                <a:effectLst/>
              </a:rPr>
              <a:t>語言模型</a:t>
            </a:r>
            <a:r>
              <a:rPr lang="en-US" altLang="zh-TW" b="1" i="0">
                <a:solidFill>
                  <a:srgbClr val="202124"/>
                </a:solidFill>
                <a:effectLst/>
              </a:rPr>
              <a:t>(LLM)</a:t>
            </a:r>
            <a:r>
              <a:rPr lang="zh-TW" altLang="en-US" b="1" i="0">
                <a:solidFill>
                  <a:srgbClr val="202124"/>
                </a:solidFill>
                <a:effectLst/>
              </a:rPr>
              <a:t>？</a:t>
            </a:r>
            <a:endParaRPr lang="zh-TW" altLang="en-US"/>
          </a:p>
        </p:txBody>
      </p:sp>
      <p:sp>
        <p:nvSpPr>
          <p:cNvPr id="3" name="內容版面配置區 2">
            <a:extLst>
              <a:ext uri="{FF2B5EF4-FFF2-40B4-BE49-F238E27FC236}">
                <a16:creationId xmlns:a16="http://schemas.microsoft.com/office/drawing/2014/main" id="{15E78A2D-A941-29AD-15DD-84E0A059F122}"/>
              </a:ext>
            </a:extLst>
          </p:cNvPr>
          <p:cNvSpPr>
            <a:spLocks noGrp="1"/>
          </p:cNvSpPr>
          <p:nvPr>
            <p:ph idx="1"/>
          </p:nvPr>
        </p:nvSpPr>
        <p:spPr>
          <a:xfrm>
            <a:off x="144525" y="620688"/>
            <a:ext cx="8854950" cy="6048672"/>
          </a:xfrm>
        </p:spPr>
        <p:txBody>
          <a:bodyPr/>
          <a:lstStyle/>
          <a:p>
            <a:r>
              <a:rPr lang="zh-TW" altLang="en-US" sz="1600"/>
              <a:t>語言模型是一種機器學習 模型 旨在預測並生成合理語言例如，自動完成建議是一種語言模型。</a:t>
            </a:r>
          </a:p>
          <a:p>
            <a:r>
              <a:rPr lang="zh-TW" altLang="en-US" sz="1600"/>
              <a:t>這類模型的運作方式為估算符記或符記序列出現在較長符記序列中的機率。假設 以下句子：</a:t>
            </a:r>
            <a:endParaRPr lang="en-US" altLang="zh-TW" sz="1600"/>
          </a:p>
          <a:p>
            <a:pPr lvl="3"/>
            <a:r>
              <a:rPr lang="en-US" altLang="zh-TW" sz="1600"/>
              <a:t>When I hear rain on my roof, I _______ in my kitchen.</a:t>
            </a:r>
          </a:p>
          <a:p>
            <a:r>
              <a:rPr lang="zh-TW" altLang="en-US" sz="1600"/>
              <a:t>如果您假設符號是字詞，則語言模型會判斷不同字詞或字詞序列取代底線的可能性。舉例來說，語言模型可能會判斷下列機率：</a:t>
            </a:r>
            <a:endParaRPr lang="en-US" altLang="zh-TW" sz="1600"/>
          </a:p>
          <a:p>
            <a:pPr marL="744538" lvl="3" indent="-285750">
              <a:buFont typeface="Arial" panose="020B0604020202020204" pitchFamily="34" charset="0"/>
              <a:buChar char="•"/>
            </a:pPr>
            <a:r>
              <a:rPr lang="en-US" altLang="zh-TW" sz="1600"/>
              <a:t>cook soup 9.4%</a:t>
            </a:r>
          </a:p>
          <a:p>
            <a:pPr marL="744538" lvl="3" indent="-285750">
              <a:buFont typeface="Arial" panose="020B0604020202020204" pitchFamily="34" charset="0"/>
              <a:buChar char="•"/>
            </a:pPr>
            <a:r>
              <a:rPr lang="en-US" altLang="zh-TW" sz="1600"/>
              <a:t>warm up a kettle 5.2%</a:t>
            </a:r>
          </a:p>
          <a:p>
            <a:pPr marL="744538" lvl="3" indent="-285750">
              <a:buFont typeface="Arial" panose="020B0604020202020204" pitchFamily="34" charset="0"/>
              <a:buChar char="•"/>
            </a:pPr>
            <a:r>
              <a:rPr lang="en-US" altLang="zh-TW" sz="1600"/>
              <a:t>cower 3.6%</a:t>
            </a:r>
          </a:p>
          <a:p>
            <a:pPr marL="744538" lvl="3" indent="-285750">
              <a:buFont typeface="Arial" panose="020B0604020202020204" pitchFamily="34" charset="0"/>
              <a:buChar char="•"/>
            </a:pPr>
            <a:r>
              <a:rPr lang="en-US" altLang="zh-TW" sz="1600"/>
              <a:t>nap 2.5%</a:t>
            </a:r>
          </a:p>
          <a:p>
            <a:pPr marL="744538" lvl="3" indent="-285750">
              <a:buFont typeface="Arial" panose="020B0604020202020204" pitchFamily="34" charset="0"/>
              <a:buChar char="•"/>
            </a:pPr>
            <a:r>
              <a:rPr lang="en-US" altLang="zh-TW" sz="1600"/>
              <a:t>relax 2.2%</a:t>
            </a:r>
          </a:p>
          <a:p>
            <a:pPr marL="744538" lvl="3" indent="-285750">
              <a:buFont typeface="Arial" panose="020B0604020202020204" pitchFamily="34" charset="0"/>
              <a:buChar char="•"/>
            </a:pPr>
            <a:r>
              <a:rPr lang="en-US" altLang="zh-TW" sz="1600"/>
              <a:t>...</a:t>
            </a:r>
          </a:p>
          <a:p>
            <a:r>
              <a:rPr lang="zh-TW" altLang="en-US" sz="1600"/>
              <a:t>「符記序列」可以是整個句子或一系列句子。也就是說，語言模型可以計算不同整句或文字區塊的可能性。</a:t>
            </a:r>
            <a:endParaRPr lang="en-US" altLang="zh-TW" sz="1600"/>
          </a:p>
          <a:p>
            <a:endParaRPr lang="en-US" altLang="zh-TW" sz="1600"/>
          </a:p>
          <a:p>
            <a:r>
              <a:rPr lang="zh-TW" altLang="en-US" sz="1600">
                <a:solidFill>
                  <a:schemeClr val="accent2"/>
                </a:solidFill>
              </a:rPr>
              <a:t>什麼是大型語言模型？</a:t>
            </a:r>
          </a:p>
          <a:p>
            <a:r>
              <a:rPr lang="zh-TW" altLang="en-US" sz="1600">
                <a:solidFill>
                  <a:schemeClr val="tx1"/>
                </a:solidFill>
              </a:rPr>
              <a:t>大規模建立</a:t>
            </a:r>
            <a:r>
              <a:rPr lang="zh-TW" altLang="en-US" sz="1600"/>
              <a:t>人類語言模型是一項極為複雜且耗用大量資源的任務。語言模型和大型語言模型的功能，是經過數十年的努力才達到目前的程度。隨著模型建構的規模更大，模型的複雜度和效能也會提升。 </a:t>
            </a:r>
            <a:endParaRPr lang="en-US" altLang="zh-TW" sz="1600"/>
          </a:p>
          <a:p>
            <a:r>
              <a:rPr lang="zh-TW" altLang="en-US" sz="1600"/>
              <a:t>早期的語言模型可以預測單字的機率；而</a:t>
            </a:r>
            <a:r>
              <a:rPr lang="zh-TW" altLang="en-US" sz="1600">
                <a:solidFill>
                  <a:schemeClr val="tx1"/>
                </a:solidFill>
              </a:rPr>
              <a:t>現代大型語言模型則可以預測句子、段落，甚至整份文件的機率。</a:t>
            </a:r>
            <a:r>
              <a:rPr lang="zh-TW" altLang="en-US" sz="1600"/>
              <a:t>隨著電腦記憶體、資料集大小和運算能力的提升，以及更有效的長文字序列建模技術開發，語言模型的大小和功能在過去幾年大幅成長。</a:t>
            </a:r>
            <a:endParaRPr lang="en-US" altLang="zh-TW" sz="1600"/>
          </a:p>
          <a:p>
            <a:r>
              <a:rPr lang="zh-TW" altLang="en-US" sz="1600"/>
              <a:t>大語言模型是</a:t>
            </a:r>
            <a:r>
              <a:rPr lang="zh-TW" altLang="en-US" sz="1600">
                <a:solidFill>
                  <a:srgbClr val="FF0000"/>
                </a:solidFill>
              </a:rPr>
              <a:t>通用模型</a:t>
            </a:r>
            <a:r>
              <a:rPr lang="zh-TW" altLang="en-US" sz="1600"/>
              <a:t>，在廣泛的任務中表現出色，而</a:t>
            </a:r>
            <a:r>
              <a:rPr lang="zh-TW" altLang="en-US" sz="1600" u="sng">
                <a:solidFill>
                  <a:srgbClr val="0070C0"/>
                </a:solidFill>
              </a:rPr>
              <a:t>不是針對一項特定任務</a:t>
            </a:r>
            <a:r>
              <a:rPr lang="zh-TW" altLang="en-US" sz="1600"/>
              <a:t>（例如情感分析、命名實體識別或數學推理）進行訓練。</a:t>
            </a:r>
          </a:p>
        </p:txBody>
      </p:sp>
    </p:spTree>
    <p:extLst>
      <p:ext uri="{BB962C8B-B14F-4D97-AF65-F5344CB8AC3E}">
        <p14:creationId xmlns:p14="http://schemas.microsoft.com/office/powerpoint/2010/main" val="46783560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DAE54BC-8B1E-A1AE-AA8D-AD65615119DE}"/>
              </a:ext>
            </a:extLst>
          </p:cNvPr>
          <p:cNvPicPr>
            <a:picLocks noChangeAspect="1"/>
          </p:cNvPicPr>
          <p:nvPr/>
        </p:nvPicPr>
        <p:blipFill>
          <a:blip r:embed="rId2"/>
          <a:stretch>
            <a:fillRect/>
          </a:stretch>
        </p:blipFill>
        <p:spPr>
          <a:xfrm>
            <a:off x="899592" y="9160"/>
            <a:ext cx="7489966" cy="6659048"/>
          </a:xfrm>
          <a:prstGeom prst="rect">
            <a:avLst/>
          </a:prstGeom>
        </p:spPr>
      </p:pic>
    </p:spTree>
    <p:extLst>
      <p:ext uri="{BB962C8B-B14F-4D97-AF65-F5344CB8AC3E}">
        <p14:creationId xmlns:p14="http://schemas.microsoft.com/office/powerpoint/2010/main" val="403930005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EFD0483-2C7F-4C79-C2D5-9375115F844E}"/>
              </a:ext>
            </a:extLst>
          </p:cNvPr>
          <p:cNvSpPr>
            <a:spLocks noGrp="1"/>
          </p:cNvSpPr>
          <p:nvPr>
            <p:ph type="title"/>
          </p:nvPr>
        </p:nvSpPr>
        <p:spPr/>
        <p:txBody>
          <a:bodyPr/>
          <a:lstStyle/>
          <a:p>
            <a:r>
              <a:rPr lang="en-US" altLang="zh-TW" sz="4800"/>
              <a:t>LLM related Hot Topics</a:t>
            </a:r>
            <a:endParaRPr lang="zh-TW" altLang="en-US" sz="4800"/>
          </a:p>
        </p:txBody>
      </p:sp>
      <p:sp>
        <p:nvSpPr>
          <p:cNvPr id="5" name="文字版面配置區 4">
            <a:extLst>
              <a:ext uri="{FF2B5EF4-FFF2-40B4-BE49-F238E27FC236}">
                <a16:creationId xmlns:a16="http://schemas.microsoft.com/office/drawing/2014/main" id="{E85E91AD-59D6-5D5C-BC18-68F006347D78}"/>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0536138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AE6C185-F87D-10B6-6F4D-E70A54E4BCC4}"/>
              </a:ext>
            </a:extLst>
          </p:cNvPr>
          <p:cNvSpPr>
            <a:spLocks noGrp="1"/>
          </p:cNvSpPr>
          <p:nvPr>
            <p:ph type="title"/>
          </p:nvPr>
        </p:nvSpPr>
        <p:spPr>
          <a:xfrm>
            <a:off x="181546" y="198953"/>
            <a:ext cx="8854950" cy="349728"/>
          </a:xfrm>
        </p:spPr>
        <p:txBody>
          <a:bodyPr/>
          <a:lstStyle/>
          <a:p>
            <a:r>
              <a:rPr lang="zh-TW" altLang="en-US" sz="2400"/>
              <a:t>檢索增強生成 （</a:t>
            </a:r>
            <a:r>
              <a:rPr lang="en-US" altLang="zh-TW" sz="2400"/>
              <a:t>Retrieval-Augmented Generation, RAG</a:t>
            </a:r>
            <a:r>
              <a:rPr lang="zh-TW" altLang="en-US" sz="2400"/>
              <a:t>）</a:t>
            </a:r>
          </a:p>
        </p:txBody>
      </p:sp>
      <p:sp>
        <p:nvSpPr>
          <p:cNvPr id="3" name="內容版面配置區 2">
            <a:extLst>
              <a:ext uri="{FF2B5EF4-FFF2-40B4-BE49-F238E27FC236}">
                <a16:creationId xmlns:a16="http://schemas.microsoft.com/office/drawing/2014/main" id="{4B13F124-AA01-2157-4B76-CB2BAEBBE7AD}"/>
              </a:ext>
            </a:extLst>
          </p:cNvPr>
          <p:cNvSpPr>
            <a:spLocks noGrp="1"/>
          </p:cNvSpPr>
          <p:nvPr>
            <p:ph idx="1"/>
          </p:nvPr>
        </p:nvSpPr>
        <p:spPr>
          <a:xfrm>
            <a:off x="173760" y="728774"/>
            <a:ext cx="8854950" cy="5400452"/>
          </a:xfrm>
        </p:spPr>
        <p:txBody>
          <a:bodyPr/>
          <a:lstStyle/>
          <a:p>
            <a:r>
              <a:rPr lang="zh-TW" altLang="en-US" sz="1400">
                <a:solidFill>
                  <a:schemeClr val="accent4"/>
                </a:solidFill>
              </a:rPr>
              <a:t>檢索增強生成技術</a:t>
            </a:r>
            <a:r>
              <a:rPr lang="en-US" altLang="zh-TW" sz="1400">
                <a:solidFill>
                  <a:schemeClr val="accent4"/>
                </a:solidFill>
              </a:rPr>
              <a:t>(RAG)</a:t>
            </a:r>
            <a:r>
              <a:rPr lang="zh-TW" altLang="en-US" sz="1400">
                <a:solidFill>
                  <a:schemeClr val="accent4"/>
                </a:solidFill>
              </a:rPr>
              <a:t>是當下</a:t>
            </a:r>
            <a:r>
              <a:rPr lang="en-US" altLang="zh-TW" sz="1400">
                <a:solidFill>
                  <a:schemeClr val="accent4"/>
                </a:solidFill>
              </a:rPr>
              <a:t>LLM</a:t>
            </a:r>
            <a:r>
              <a:rPr lang="zh-TW" altLang="en-US" sz="1400">
                <a:solidFill>
                  <a:schemeClr val="accent4"/>
                </a:solidFill>
              </a:rPr>
              <a:t>開發者的熱門話題，其原理是將特定知識文檔切割成許多塊 </a:t>
            </a:r>
            <a:r>
              <a:rPr lang="en-US" altLang="zh-TW" sz="1400">
                <a:solidFill>
                  <a:schemeClr val="accent4"/>
                </a:solidFill>
              </a:rPr>
              <a:t>(Chunks </a:t>
            </a:r>
            <a:r>
              <a:rPr lang="zh-TW" altLang="en-US" sz="1400">
                <a:solidFill>
                  <a:schemeClr val="accent4"/>
                </a:solidFill>
              </a:rPr>
              <a:t>或 </a:t>
            </a:r>
            <a:r>
              <a:rPr lang="en-US" altLang="zh-TW" sz="1400">
                <a:solidFill>
                  <a:schemeClr val="accent4"/>
                </a:solidFill>
              </a:rPr>
              <a:t>Spilts)</a:t>
            </a:r>
            <a:r>
              <a:rPr lang="zh-TW" altLang="en-US" sz="1400">
                <a:solidFill>
                  <a:schemeClr val="accent4"/>
                </a:solidFill>
              </a:rPr>
              <a:t>，再透過嵌入模型 </a:t>
            </a:r>
            <a:r>
              <a:rPr lang="en-US" altLang="zh-TW" sz="1400">
                <a:solidFill>
                  <a:schemeClr val="accent4"/>
                </a:solidFill>
              </a:rPr>
              <a:t>(Embedding model) </a:t>
            </a:r>
            <a:r>
              <a:rPr lang="zh-TW" altLang="en-US" sz="1400">
                <a:solidFill>
                  <a:schemeClr val="accent4"/>
                </a:solidFill>
              </a:rPr>
              <a:t>轉為向量後儲存於向量資料庫</a:t>
            </a:r>
            <a:endParaRPr lang="en-US" altLang="zh-TW" sz="1400">
              <a:solidFill>
                <a:schemeClr val="accent4"/>
              </a:solidFill>
            </a:endParaRPr>
          </a:p>
          <a:p>
            <a:endParaRPr lang="en-US" altLang="zh-TW" sz="1600">
              <a:solidFill>
                <a:schemeClr val="accent4"/>
              </a:solidFill>
            </a:endParaRPr>
          </a:p>
          <a:p>
            <a:endParaRPr lang="en-US" altLang="zh-TW" sz="1600">
              <a:solidFill>
                <a:schemeClr val="accent4"/>
              </a:solidFill>
            </a:endParaRPr>
          </a:p>
          <a:p>
            <a:endParaRPr lang="en-US" altLang="zh-TW" sz="1600">
              <a:solidFill>
                <a:schemeClr val="accent4"/>
              </a:solidFill>
            </a:endParaRPr>
          </a:p>
          <a:p>
            <a:endParaRPr lang="en-US" altLang="zh-TW" sz="1600">
              <a:solidFill>
                <a:schemeClr val="accent4"/>
              </a:solidFill>
            </a:endParaRPr>
          </a:p>
          <a:p>
            <a:endParaRPr lang="en-US" altLang="zh-TW" sz="1600">
              <a:solidFill>
                <a:schemeClr val="accent4"/>
              </a:solidFill>
            </a:endParaRPr>
          </a:p>
          <a:p>
            <a:endParaRPr lang="en-US" altLang="zh-TW" sz="1600">
              <a:solidFill>
                <a:schemeClr val="accent4"/>
              </a:solidFill>
            </a:endParaRPr>
          </a:p>
          <a:p>
            <a:endParaRPr lang="en-US" altLang="zh-TW" sz="1600">
              <a:solidFill>
                <a:schemeClr val="accent4"/>
              </a:solidFill>
            </a:endParaRPr>
          </a:p>
          <a:p>
            <a:endParaRPr lang="en-US" altLang="zh-TW" sz="1600">
              <a:solidFill>
                <a:schemeClr val="accent4"/>
              </a:solidFill>
            </a:endParaRPr>
          </a:p>
          <a:p>
            <a:endParaRPr lang="en-US" altLang="zh-TW" sz="1600">
              <a:solidFill>
                <a:schemeClr val="accent4"/>
              </a:solidFill>
            </a:endParaRPr>
          </a:p>
          <a:p>
            <a:endParaRPr lang="en-US" altLang="zh-TW" sz="1600">
              <a:solidFill>
                <a:schemeClr val="accent4"/>
              </a:solidFill>
            </a:endParaRPr>
          </a:p>
          <a:p>
            <a:r>
              <a:rPr lang="zh-TW" altLang="en-US" sz="1400">
                <a:solidFill>
                  <a:schemeClr val="accent4"/>
                </a:solidFill>
              </a:rPr>
              <a:t>當用戶問問題時，大型語言模型</a:t>
            </a:r>
            <a:r>
              <a:rPr lang="en-US" altLang="zh-TW" sz="1400">
                <a:solidFill>
                  <a:schemeClr val="accent4"/>
                </a:solidFill>
              </a:rPr>
              <a:t>(LLM)</a:t>
            </a:r>
            <a:r>
              <a:rPr lang="zh-TW" altLang="en-US" sz="1400">
                <a:solidFill>
                  <a:schemeClr val="accent4"/>
                </a:solidFill>
              </a:rPr>
              <a:t>會檢索與問題相近的內容，並與用戶的</a:t>
            </a:r>
            <a:r>
              <a:rPr lang="en-US" altLang="zh-TW" sz="1400">
                <a:solidFill>
                  <a:schemeClr val="accent4"/>
                </a:solidFill>
              </a:rPr>
              <a:t>Prompt</a:t>
            </a:r>
            <a:r>
              <a:rPr lang="zh-TW" altLang="en-US" sz="1400">
                <a:solidFill>
                  <a:schemeClr val="accent4"/>
                </a:solidFill>
              </a:rPr>
              <a:t>結合產生新的</a:t>
            </a:r>
            <a:r>
              <a:rPr lang="en-US" altLang="zh-TW" sz="1400">
                <a:solidFill>
                  <a:schemeClr val="accent4"/>
                </a:solidFill>
              </a:rPr>
              <a:t>prompt</a:t>
            </a:r>
            <a:r>
              <a:rPr lang="zh-TW" altLang="en-US" sz="1400">
                <a:solidFill>
                  <a:schemeClr val="accent4"/>
                </a:solidFill>
              </a:rPr>
              <a:t>，可讓</a:t>
            </a:r>
            <a:r>
              <a:rPr lang="en-US" altLang="zh-TW" sz="1400">
                <a:solidFill>
                  <a:schemeClr val="accent4"/>
                </a:solidFill>
              </a:rPr>
              <a:t>LLM</a:t>
            </a:r>
            <a:r>
              <a:rPr lang="zh-TW" altLang="en-US" sz="1400">
                <a:solidFill>
                  <a:schemeClr val="accent4"/>
                </a:solidFill>
              </a:rPr>
              <a:t>產生更精準的回應，不用耗費大量金錢成本微調模型，就可以產生特定情境下的</a:t>
            </a:r>
            <a:r>
              <a:rPr lang="en-US" altLang="zh-TW" sz="1400">
                <a:solidFill>
                  <a:schemeClr val="accent4"/>
                </a:solidFill>
              </a:rPr>
              <a:t>AI</a:t>
            </a:r>
            <a:r>
              <a:rPr lang="zh-TW" altLang="en-US" sz="1400">
                <a:solidFill>
                  <a:schemeClr val="accent4"/>
                </a:solidFill>
              </a:rPr>
              <a:t>助理。</a:t>
            </a:r>
            <a:endParaRPr lang="en-US" altLang="zh-TW" sz="1400">
              <a:solidFill>
                <a:schemeClr val="accent4"/>
              </a:solidFill>
            </a:endParaRPr>
          </a:p>
          <a:p>
            <a:endParaRPr lang="en-US" altLang="zh-TW" sz="1800">
              <a:solidFill>
                <a:schemeClr val="accent4"/>
              </a:solidFill>
            </a:endParaRPr>
          </a:p>
          <a:p>
            <a:endParaRPr lang="zh-TW" altLang="en-US" sz="1800">
              <a:solidFill>
                <a:schemeClr val="accent4"/>
              </a:solidFill>
            </a:endParaRPr>
          </a:p>
        </p:txBody>
      </p:sp>
      <p:pic>
        <p:nvPicPr>
          <p:cNvPr id="4" name="圖片 3">
            <a:extLst>
              <a:ext uri="{FF2B5EF4-FFF2-40B4-BE49-F238E27FC236}">
                <a16:creationId xmlns:a16="http://schemas.microsoft.com/office/drawing/2014/main" id="{CA5C4110-195B-8EB1-6E03-51A3B35FB1DF}"/>
              </a:ext>
            </a:extLst>
          </p:cNvPr>
          <p:cNvPicPr>
            <a:picLocks noChangeAspect="1"/>
          </p:cNvPicPr>
          <p:nvPr/>
        </p:nvPicPr>
        <p:blipFill>
          <a:blip r:embed="rId2"/>
          <a:stretch>
            <a:fillRect/>
          </a:stretch>
        </p:blipFill>
        <p:spPr>
          <a:xfrm>
            <a:off x="2195736" y="1340769"/>
            <a:ext cx="4248472" cy="2217448"/>
          </a:xfrm>
          <a:prstGeom prst="rect">
            <a:avLst/>
          </a:prstGeom>
        </p:spPr>
      </p:pic>
      <p:pic>
        <p:nvPicPr>
          <p:cNvPr id="5" name="圖片 4">
            <a:extLst>
              <a:ext uri="{FF2B5EF4-FFF2-40B4-BE49-F238E27FC236}">
                <a16:creationId xmlns:a16="http://schemas.microsoft.com/office/drawing/2014/main" id="{C013BDE9-77DB-3F41-8A23-B6A88B7665ED}"/>
              </a:ext>
            </a:extLst>
          </p:cNvPr>
          <p:cNvPicPr>
            <a:picLocks noChangeAspect="1"/>
          </p:cNvPicPr>
          <p:nvPr/>
        </p:nvPicPr>
        <p:blipFill>
          <a:blip r:embed="rId3"/>
          <a:stretch>
            <a:fillRect/>
          </a:stretch>
        </p:blipFill>
        <p:spPr>
          <a:xfrm>
            <a:off x="86203" y="4293096"/>
            <a:ext cx="6814046" cy="2096007"/>
          </a:xfrm>
          <a:prstGeom prst="rect">
            <a:avLst/>
          </a:prstGeom>
        </p:spPr>
      </p:pic>
      <p:sp>
        <p:nvSpPr>
          <p:cNvPr id="7" name="文字方塊 6">
            <a:extLst>
              <a:ext uri="{FF2B5EF4-FFF2-40B4-BE49-F238E27FC236}">
                <a16:creationId xmlns:a16="http://schemas.microsoft.com/office/drawing/2014/main" id="{C51D466E-313C-C415-CB90-24235300B3AC}"/>
              </a:ext>
            </a:extLst>
          </p:cNvPr>
          <p:cNvSpPr txBox="1"/>
          <p:nvPr/>
        </p:nvSpPr>
        <p:spPr>
          <a:xfrm>
            <a:off x="6934512" y="4194280"/>
            <a:ext cx="1982434" cy="2492990"/>
          </a:xfrm>
          <a:prstGeom prst="rect">
            <a:avLst/>
          </a:prstGeom>
          <a:noFill/>
        </p:spPr>
        <p:txBody>
          <a:bodyPr wrap="square">
            <a:spAutoFit/>
          </a:bodyPr>
          <a:lstStyle/>
          <a:p>
            <a:r>
              <a:rPr lang="zh-TW" altLang="en-US" sz="1200">
                <a:latin typeface="+mj-ea"/>
                <a:ea typeface="+mj-ea"/>
              </a:rPr>
              <a:t>對資料有隱私性的個人或企業用戶而言，使用雲端</a:t>
            </a:r>
            <a:r>
              <a:rPr lang="en-US" altLang="zh-TW" sz="1200">
                <a:latin typeface="+mj-ea"/>
                <a:ea typeface="+mj-ea"/>
              </a:rPr>
              <a:t>RAG</a:t>
            </a:r>
            <a:r>
              <a:rPr lang="zh-TW" altLang="en-US" sz="1200">
                <a:latin typeface="+mj-ea"/>
                <a:ea typeface="+mj-ea"/>
              </a:rPr>
              <a:t>應用服務有洩漏機敏性資料的風險，導致在本機端</a:t>
            </a:r>
            <a:r>
              <a:rPr lang="en-US" altLang="zh-TW" sz="1200">
                <a:latin typeface="+mj-ea"/>
                <a:ea typeface="+mj-ea"/>
              </a:rPr>
              <a:t>(</a:t>
            </a:r>
            <a:r>
              <a:rPr lang="zh-TW" altLang="en-US" sz="1200">
                <a:latin typeface="+mj-ea"/>
                <a:ea typeface="+mj-ea"/>
              </a:rPr>
              <a:t>地端</a:t>
            </a:r>
            <a:r>
              <a:rPr lang="en-US" altLang="zh-TW" sz="1200">
                <a:latin typeface="+mj-ea"/>
                <a:ea typeface="+mj-ea"/>
              </a:rPr>
              <a:t>)</a:t>
            </a:r>
            <a:r>
              <a:rPr lang="zh-TW" altLang="en-US" sz="1200">
                <a:latin typeface="+mj-ea"/>
                <a:ea typeface="+mj-ea"/>
              </a:rPr>
              <a:t>運行大語言模型需求日漸提升，然而在全地端執行</a:t>
            </a:r>
            <a:r>
              <a:rPr lang="en-US" altLang="zh-TW" sz="1200">
                <a:latin typeface="+mj-ea"/>
                <a:ea typeface="+mj-ea"/>
              </a:rPr>
              <a:t>RAG</a:t>
            </a:r>
            <a:r>
              <a:rPr lang="zh-TW" altLang="en-US" sz="1200">
                <a:latin typeface="+mj-ea"/>
                <a:ea typeface="+mj-ea"/>
              </a:rPr>
              <a:t>通常需要較高的技術門檻，對初階開發者而言不易上手，目前有一些標榜地端</a:t>
            </a:r>
            <a:r>
              <a:rPr lang="en-US" altLang="zh-TW" sz="1200">
                <a:latin typeface="+mj-ea"/>
                <a:ea typeface="+mj-ea"/>
              </a:rPr>
              <a:t>RAG</a:t>
            </a:r>
            <a:r>
              <a:rPr lang="zh-TW" altLang="en-US" sz="1200">
                <a:latin typeface="+mj-ea"/>
                <a:ea typeface="+mj-ea"/>
              </a:rPr>
              <a:t>的應用仍然會透過</a:t>
            </a:r>
            <a:r>
              <a:rPr lang="en-US" altLang="zh-TW" sz="1200">
                <a:latin typeface="+mj-ea"/>
                <a:ea typeface="+mj-ea"/>
              </a:rPr>
              <a:t>API</a:t>
            </a:r>
            <a:r>
              <a:rPr lang="zh-TW" altLang="en-US" sz="1200">
                <a:latin typeface="+mj-ea"/>
                <a:ea typeface="+mj-ea"/>
              </a:rPr>
              <a:t>外接雲端向量資料庫，這依然存在資訊外流的風險。</a:t>
            </a:r>
          </a:p>
        </p:txBody>
      </p:sp>
    </p:spTree>
    <p:extLst>
      <p:ext uri="{BB962C8B-B14F-4D97-AF65-F5344CB8AC3E}">
        <p14:creationId xmlns:p14="http://schemas.microsoft.com/office/powerpoint/2010/main" val="162439061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4680AA-AFB0-57D6-9C63-03F558B3EA59}"/>
              </a:ext>
            </a:extLst>
          </p:cNvPr>
          <p:cNvSpPr>
            <a:spLocks noGrp="1"/>
          </p:cNvSpPr>
          <p:nvPr>
            <p:ph type="title"/>
          </p:nvPr>
        </p:nvSpPr>
        <p:spPr/>
        <p:txBody>
          <a:bodyPr/>
          <a:lstStyle/>
          <a:p>
            <a:r>
              <a:rPr lang="en-US" altLang="zh-TW"/>
              <a:t>LlamaIndex </a:t>
            </a:r>
            <a:r>
              <a:rPr lang="zh-TW" altLang="en-US"/>
              <a:t>框架</a:t>
            </a:r>
          </a:p>
        </p:txBody>
      </p:sp>
      <p:sp>
        <p:nvSpPr>
          <p:cNvPr id="3" name="內容版面配置區 2">
            <a:extLst>
              <a:ext uri="{FF2B5EF4-FFF2-40B4-BE49-F238E27FC236}">
                <a16:creationId xmlns:a16="http://schemas.microsoft.com/office/drawing/2014/main" id="{0AFE1398-ECF4-3D59-0C4B-744E672371E2}"/>
              </a:ext>
            </a:extLst>
          </p:cNvPr>
          <p:cNvSpPr>
            <a:spLocks noGrp="1"/>
          </p:cNvSpPr>
          <p:nvPr>
            <p:ph idx="1"/>
          </p:nvPr>
        </p:nvSpPr>
        <p:spPr/>
        <p:txBody>
          <a:bodyPr/>
          <a:lstStyle/>
          <a:p>
            <a:pPr marL="171450" indent="-171450">
              <a:buFont typeface="Arial" panose="020B0604020202020204" pitchFamily="34" charset="0"/>
              <a:buChar char="•"/>
            </a:pPr>
            <a:r>
              <a:rPr lang="en-US" altLang="zh-TW" sz="1400"/>
              <a:t>Llama Index </a:t>
            </a:r>
            <a:r>
              <a:rPr lang="zh-TW" altLang="en-US" sz="1400"/>
              <a:t>是一個用於管理、儲存大量文檔向量表示的框架，透過 </a:t>
            </a:r>
            <a:r>
              <a:rPr lang="en-US" altLang="zh-TW" sz="1400"/>
              <a:t>Llama Index</a:t>
            </a:r>
            <a:r>
              <a:rPr lang="zh-TW" altLang="en-US" sz="1400"/>
              <a:t>，可以對許多資料類型</a:t>
            </a:r>
            <a:r>
              <a:rPr lang="en-US" altLang="zh-TW" sz="1400"/>
              <a:t>(</a:t>
            </a:r>
            <a:r>
              <a:rPr lang="zh-TW" altLang="en-US" sz="1400"/>
              <a:t>如文檔、</a:t>
            </a:r>
            <a:r>
              <a:rPr lang="en-US" altLang="zh-TW" sz="1400"/>
              <a:t>PDF</a:t>
            </a:r>
            <a:r>
              <a:rPr lang="zh-TW" altLang="en-US" sz="1400"/>
              <a:t>、</a:t>
            </a:r>
            <a:r>
              <a:rPr lang="en-US" altLang="zh-TW" sz="1400"/>
              <a:t>SQL</a:t>
            </a:r>
            <a:r>
              <a:rPr lang="zh-TW" altLang="en-US" sz="1400"/>
              <a:t>資料庫等</a:t>
            </a:r>
            <a:r>
              <a:rPr lang="en-US" altLang="zh-TW" sz="1400"/>
              <a:t>)</a:t>
            </a:r>
            <a:r>
              <a:rPr lang="zh-TW" altLang="en-US" sz="1400"/>
              <a:t>建立索引並進行高效率的檢索。</a:t>
            </a:r>
            <a:endParaRPr lang="en-US" altLang="zh-TW" sz="1400"/>
          </a:p>
          <a:p>
            <a:pPr marL="171450" indent="-171450">
              <a:buFont typeface="Arial" panose="020B0604020202020204" pitchFamily="34" charset="0"/>
              <a:buChar char="•"/>
            </a:pPr>
            <a:r>
              <a:rPr lang="en-US" altLang="zh-TW" sz="1400"/>
              <a:t>LlamaIndex </a:t>
            </a:r>
            <a:r>
              <a:rPr lang="zh-TW" altLang="en-US" sz="1400"/>
              <a:t>下的開源向量資料庫 </a:t>
            </a:r>
            <a:r>
              <a:rPr lang="en-US" altLang="zh-TW" sz="1400">
                <a:hlinkClick r:id="rId2">
                  <a:extLst>
                    <a:ext uri="{A12FA001-AC4F-418D-AE19-62706E023703}">
                      <ahyp:hlinkClr xmlns:ahyp="http://schemas.microsoft.com/office/drawing/2018/hyperlinkcolor" val="tx"/>
                    </a:ext>
                  </a:extLst>
                </a:hlinkClick>
              </a:rPr>
              <a:t>FAISS </a:t>
            </a:r>
            <a:r>
              <a:rPr lang="en-US" altLang="zh-TW" sz="1400"/>
              <a:t>(Facebook AI Similarity Search)</a:t>
            </a:r>
            <a:r>
              <a:rPr lang="zh-TW" altLang="en-US" sz="1400"/>
              <a:t>，是一個功能強大且高效的相似度搜索和相似度索引函式庫，由 </a:t>
            </a:r>
            <a:r>
              <a:rPr lang="en-US" altLang="zh-TW" sz="1400"/>
              <a:t>Meta </a:t>
            </a:r>
            <a:r>
              <a:rPr lang="zh-TW" altLang="en-US" sz="1400"/>
              <a:t>的人工智慧研究小組所開發。包含了數種向量相似度搜尋演算法，可搜尋任意長度的向量集，特別適合處理高維數據。關於程式應用可在</a:t>
            </a:r>
            <a:r>
              <a:rPr lang="en-US" altLang="zh-TW" sz="1400">
                <a:hlinkClick r:id="rId3">
                  <a:extLst>
                    <a:ext uri="{A12FA001-AC4F-418D-AE19-62706E023703}">
                      <ahyp:hlinkClr xmlns:ahyp="http://schemas.microsoft.com/office/drawing/2018/hyperlinkcolor" val="tx"/>
                    </a:ext>
                  </a:extLst>
                </a:hlinkClick>
              </a:rPr>
              <a:t>Faiss Vector Store</a:t>
            </a:r>
            <a:r>
              <a:rPr lang="zh-TW" altLang="en-US" sz="1400"/>
              <a:t> 找到。</a:t>
            </a:r>
          </a:p>
          <a:p>
            <a:pPr marL="171450" indent="-171450">
              <a:buFont typeface="Arial" panose="020B0604020202020204" pitchFamily="34" charset="0"/>
              <a:buChar char="•"/>
            </a:pPr>
            <a:r>
              <a:rPr lang="en-US" altLang="zh-TW" sz="1400"/>
              <a:t> </a:t>
            </a:r>
            <a:endParaRPr lang="zh-TW" altLang="en-US" sz="1400"/>
          </a:p>
          <a:p>
            <a:endParaRPr lang="zh-TW" altLang="en-US" sz="3200"/>
          </a:p>
        </p:txBody>
      </p:sp>
      <p:pic>
        <p:nvPicPr>
          <p:cNvPr id="4" name="圖片 3">
            <a:extLst>
              <a:ext uri="{FF2B5EF4-FFF2-40B4-BE49-F238E27FC236}">
                <a16:creationId xmlns:a16="http://schemas.microsoft.com/office/drawing/2014/main" id="{4734D601-E099-677B-886B-E38CEBAF3275}"/>
              </a:ext>
            </a:extLst>
          </p:cNvPr>
          <p:cNvPicPr>
            <a:picLocks noChangeAspect="1"/>
          </p:cNvPicPr>
          <p:nvPr/>
        </p:nvPicPr>
        <p:blipFill>
          <a:blip r:embed="rId4"/>
          <a:stretch>
            <a:fillRect/>
          </a:stretch>
        </p:blipFill>
        <p:spPr>
          <a:xfrm>
            <a:off x="539552" y="2330333"/>
            <a:ext cx="7429761" cy="4248472"/>
          </a:xfrm>
          <a:prstGeom prst="rect">
            <a:avLst/>
          </a:prstGeom>
        </p:spPr>
      </p:pic>
    </p:spTree>
    <p:extLst>
      <p:ext uri="{BB962C8B-B14F-4D97-AF65-F5344CB8AC3E}">
        <p14:creationId xmlns:p14="http://schemas.microsoft.com/office/powerpoint/2010/main" val="261397848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544D8F7E-5666-A5E4-DB00-5C6E2698DD4B}"/>
              </a:ext>
            </a:extLst>
          </p:cNvPr>
          <p:cNvSpPr>
            <a:spLocks noGrp="1"/>
          </p:cNvSpPr>
          <p:nvPr>
            <p:ph type="title"/>
          </p:nvPr>
        </p:nvSpPr>
        <p:spPr/>
        <p:txBody>
          <a:bodyPr/>
          <a:lstStyle/>
          <a:p>
            <a:r>
              <a:rPr lang="en-US" altLang="zh-TW"/>
              <a:t>Mixture of Experts(MoE)?</a:t>
            </a:r>
            <a:r>
              <a:rPr lang="zh-TW" altLang="en-US" b="0" i="0">
                <a:solidFill>
                  <a:srgbClr val="1F1F1F"/>
                </a:solidFill>
                <a:effectLst/>
                <a:latin typeface="Arial" panose="020B0604020202020204" pitchFamily="34" charset="0"/>
              </a:rPr>
              <a:t>混合專家模型</a:t>
            </a:r>
            <a:endParaRPr lang="zh-TW" altLang="en-US"/>
          </a:p>
        </p:txBody>
      </p:sp>
      <p:sp>
        <p:nvSpPr>
          <p:cNvPr id="6" name="內容版面配置區 5">
            <a:extLst>
              <a:ext uri="{FF2B5EF4-FFF2-40B4-BE49-F238E27FC236}">
                <a16:creationId xmlns:a16="http://schemas.microsoft.com/office/drawing/2014/main" id="{1EEC3C67-8CB1-85A6-7C56-B45C37B2773D}"/>
              </a:ext>
            </a:extLst>
          </p:cNvPr>
          <p:cNvSpPr>
            <a:spLocks noGrp="1"/>
          </p:cNvSpPr>
          <p:nvPr>
            <p:ph idx="1"/>
          </p:nvPr>
        </p:nvSpPr>
        <p:spPr>
          <a:xfrm>
            <a:off x="181546" y="1052736"/>
            <a:ext cx="3742382" cy="5400452"/>
          </a:xfrm>
        </p:spPr>
        <p:txBody>
          <a:bodyPr/>
          <a:lstStyle/>
          <a:p>
            <a:r>
              <a:rPr lang="zh-TW" altLang="en-US" sz="1600">
                <a:effectLst/>
              </a:rPr>
              <a:t>在</a:t>
            </a:r>
            <a:r>
              <a:rPr lang="en-US" altLang="zh-TW" sz="1600">
                <a:effectLst/>
              </a:rPr>
              <a:t>LLM</a:t>
            </a:r>
            <a:r>
              <a:rPr lang="zh-TW" altLang="en-US" sz="1600">
                <a:effectLst/>
              </a:rPr>
              <a:t>中有個不敗法則：</a:t>
            </a:r>
            <a:r>
              <a:rPr lang="en-US" altLang="zh-TW" sz="1600">
                <a:effectLst/>
              </a:rPr>
              <a:t>Scaling Laws</a:t>
            </a:r>
            <a:r>
              <a:rPr lang="zh-TW" altLang="en-US" sz="1600">
                <a:effectLst/>
              </a:rPr>
              <a:t>，也就是只要</a:t>
            </a:r>
            <a:r>
              <a:rPr lang="en-US" altLang="zh-TW" sz="1600">
                <a:effectLst/>
              </a:rPr>
              <a:t>model</a:t>
            </a:r>
            <a:r>
              <a:rPr lang="zh-TW" altLang="en-US" sz="1600">
                <a:effectLst/>
              </a:rPr>
              <a:t>越大，準確率就越好。但</a:t>
            </a:r>
            <a:r>
              <a:rPr lang="en-US" altLang="zh-TW" sz="1600">
                <a:effectLst/>
              </a:rPr>
              <a:t>model</a:t>
            </a:r>
            <a:r>
              <a:rPr lang="zh-TW" altLang="en-US" sz="1600">
                <a:effectLst/>
              </a:rPr>
              <a:t>越大，訓練和推論速度就越慢，所以需要讓</a:t>
            </a:r>
            <a:r>
              <a:rPr lang="en-US" altLang="zh-TW" sz="1600">
                <a:effectLst/>
              </a:rPr>
              <a:t>model</a:t>
            </a:r>
            <a:r>
              <a:rPr lang="zh-TW" altLang="en-US" sz="1600">
                <a:effectLst/>
              </a:rPr>
              <a:t>在變大同時，又能兼顧運算效率，而這就是</a:t>
            </a:r>
            <a:r>
              <a:rPr lang="en-US" altLang="zh-TW" sz="1600">
                <a:effectLst/>
              </a:rPr>
              <a:t>Mixture of Experts</a:t>
            </a:r>
            <a:r>
              <a:rPr lang="zh-TW" altLang="en-US" sz="1600">
                <a:effectLst/>
              </a:rPr>
              <a:t>掘起的契機。</a:t>
            </a:r>
          </a:p>
          <a:p>
            <a:endParaRPr lang="zh-TW" altLang="en-US" sz="1600">
              <a:effectLst/>
            </a:endParaRPr>
          </a:p>
          <a:p>
            <a:r>
              <a:rPr lang="en-US" altLang="zh-TW" sz="1600">
                <a:effectLst/>
              </a:rPr>
              <a:t>MoE</a:t>
            </a:r>
            <a:r>
              <a:rPr lang="zh-TW" altLang="en-US" sz="1600">
                <a:effectLst/>
              </a:rPr>
              <a:t>能追溯至</a:t>
            </a:r>
            <a:r>
              <a:rPr lang="en-US" altLang="zh-TW" sz="1600">
                <a:effectLst/>
              </a:rPr>
              <a:t>1991</a:t>
            </a:r>
            <a:r>
              <a:rPr lang="zh-TW" altLang="en-US" sz="1600">
                <a:effectLst/>
              </a:rPr>
              <a:t>年的</a:t>
            </a:r>
            <a:r>
              <a:rPr lang="en-US" altLang="zh-TW" sz="1600">
                <a:effectLst/>
              </a:rPr>
              <a:t>Adaptive Mixture of Local Expert</a:t>
            </a:r>
            <a:r>
              <a:rPr lang="zh-TW" altLang="en-US" sz="1600">
                <a:effectLst/>
              </a:rPr>
              <a:t>，更近代一點的基底</a:t>
            </a:r>
            <a:r>
              <a:rPr lang="en-US" altLang="zh-TW" sz="1600">
                <a:effectLst/>
              </a:rPr>
              <a:t>paper</a:t>
            </a:r>
            <a:r>
              <a:rPr lang="zh-TW" altLang="en-US" sz="1600">
                <a:effectLst/>
              </a:rPr>
              <a:t>則是</a:t>
            </a:r>
            <a:r>
              <a:rPr lang="en-US" altLang="zh-TW" sz="1600">
                <a:effectLst/>
              </a:rPr>
              <a:t>2017</a:t>
            </a:r>
            <a:r>
              <a:rPr lang="zh-TW" altLang="en-US" sz="1600">
                <a:effectLst/>
              </a:rPr>
              <a:t>年的</a:t>
            </a:r>
            <a:r>
              <a:rPr lang="en-US" altLang="zh-TW" sz="1600">
                <a:effectLst/>
              </a:rPr>
              <a:t>Outrageously Large Neural Networks: The Sparsely-Gated Mixture-of-Experts Layer</a:t>
            </a:r>
            <a:r>
              <a:rPr lang="zh-TW" altLang="en-US" sz="1600">
                <a:effectLst/>
              </a:rPr>
              <a:t>，所以絕對算不上是新鮮事。</a:t>
            </a:r>
            <a:endParaRPr lang="en-US" altLang="zh-TW" sz="1600">
              <a:effectLst/>
            </a:endParaRPr>
          </a:p>
          <a:p>
            <a:endParaRPr lang="en-US" altLang="zh-TW" sz="1600">
              <a:effectLst/>
            </a:endParaRPr>
          </a:p>
          <a:p>
            <a:r>
              <a:rPr lang="en-US" altLang="zh-TW" sz="1600">
                <a:effectLst/>
              </a:rPr>
              <a:t>MoE</a:t>
            </a:r>
            <a:r>
              <a:rPr lang="zh-TW" altLang="en-US" sz="1600">
                <a:effectLst/>
              </a:rPr>
              <a:t>模型中會有多個專家可參與決策，實務上它更像是一種</a:t>
            </a:r>
            <a:r>
              <a:rPr lang="en-US" altLang="zh-TW" sz="1600">
                <a:effectLst/>
              </a:rPr>
              <a:t>layer</a:t>
            </a:r>
            <a:r>
              <a:rPr lang="zh-TW" altLang="en-US" sz="1600">
                <a:effectLst/>
              </a:rPr>
              <a:t>，能以加入多個專家的方式擴大模型容量以增加精確率，如此便能在運算時只用上部分</a:t>
            </a:r>
            <a:r>
              <a:rPr lang="en-US" altLang="zh-TW" sz="1600">
                <a:effectLst/>
              </a:rPr>
              <a:t>experts</a:t>
            </a:r>
            <a:r>
              <a:rPr lang="zh-TW" altLang="en-US" sz="1600">
                <a:effectLst/>
              </a:rPr>
              <a:t>，藉此兼顧運算效率和準確率。</a:t>
            </a:r>
          </a:p>
        </p:txBody>
      </p:sp>
      <p:pic>
        <p:nvPicPr>
          <p:cNvPr id="7" name="圖片 6">
            <a:extLst>
              <a:ext uri="{FF2B5EF4-FFF2-40B4-BE49-F238E27FC236}">
                <a16:creationId xmlns:a16="http://schemas.microsoft.com/office/drawing/2014/main" id="{693FF886-0086-0E4A-EF2E-C1AAB3F8160A}"/>
              </a:ext>
            </a:extLst>
          </p:cNvPr>
          <p:cNvPicPr>
            <a:picLocks noChangeAspect="1"/>
          </p:cNvPicPr>
          <p:nvPr/>
        </p:nvPicPr>
        <p:blipFill>
          <a:blip r:embed="rId2"/>
          <a:stretch>
            <a:fillRect/>
          </a:stretch>
        </p:blipFill>
        <p:spPr>
          <a:xfrm>
            <a:off x="4005878" y="1031776"/>
            <a:ext cx="5050326" cy="4090764"/>
          </a:xfrm>
          <a:prstGeom prst="rect">
            <a:avLst/>
          </a:prstGeom>
        </p:spPr>
      </p:pic>
      <p:sp>
        <p:nvSpPr>
          <p:cNvPr id="9" name="文字方塊 8">
            <a:extLst>
              <a:ext uri="{FF2B5EF4-FFF2-40B4-BE49-F238E27FC236}">
                <a16:creationId xmlns:a16="http://schemas.microsoft.com/office/drawing/2014/main" id="{6A24D69B-10C3-4198-EEF3-9394167925FA}"/>
              </a:ext>
            </a:extLst>
          </p:cNvPr>
          <p:cNvSpPr txBox="1"/>
          <p:nvPr/>
        </p:nvSpPr>
        <p:spPr>
          <a:xfrm>
            <a:off x="4211960" y="5373216"/>
            <a:ext cx="4572000" cy="83099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MoE</a:t>
            </a:r>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由</a:t>
            </a:r>
            <a:r>
              <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router(</a:t>
            </a:r>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或稱</a:t>
            </a:r>
            <a:r>
              <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gating network)</a:t>
            </a:r>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和</a:t>
            </a:r>
            <a:r>
              <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experts</a:t>
            </a:r>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組成，由於能加入多個</a:t>
            </a:r>
            <a:r>
              <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experts</a:t>
            </a:r>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，所以學習到的知識能分散到不同</a:t>
            </a:r>
            <a:r>
              <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expert</a:t>
            </a:r>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身上以擴大知識容納量，而</a:t>
            </a:r>
            <a:r>
              <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router</a:t>
            </a:r>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工作就是判斷</a:t>
            </a:r>
            <a:r>
              <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input</a:t>
            </a:r>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要餵給哪些</a:t>
            </a:r>
            <a:r>
              <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expert</a:t>
            </a:r>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，如此就不用全部</a:t>
            </a:r>
            <a:r>
              <a:rPr kumimoji="1" lang="en-US" altLang="zh-TW"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expert</a:t>
            </a:r>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rPr>
              <a:t>都動起來導致運算資源匱乏。</a:t>
            </a:r>
          </a:p>
        </p:txBody>
      </p:sp>
    </p:spTree>
    <p:extLst>
      <p:ext uri="{BB962C8B-B14F-4D97-AF65-F5344CB8AC3E}">
        <p14:creationId xmlns:p14="http://schemas.microsoft.com/office/powerpoint/2010/main" val="91131319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559A01-2FDA-90F0-4C4B-F9E9DD1058B0}"/>
              </a:ext>
            </a:extLst>
          </p:cNvPr>
          <p:cNvSpPr>
            <a:spLocks noGrp="1"/>
          </p:cNvSpPr>
          <p:nvPr>
            <p:ph type="title"/>
          </p:nvPr>
        </p:nvSpPr>
        <p:spPr/>
        <p:txBody>
          <a:bodyPr/>
          <a:lstStyle/>
          <a:p>
            <a:r>
              <a:rPr lang="en-US" altLang="zh-TW" b="1" i="1">
                <a:solidFill>
                  <a:srgbClr val="242424"/>
                </a:solidFill>
                <a:effectLst/>
                <a:latin typeface="source-serif-pro"/>
              </a:rPr>
              <a:t>MoE vs. Ensemble Learning </a:t>
            </a:r>
            <a:r>
              <a:rPr lang="zh-TW" altLang="en-US" b="1" i="1">
                <a:solidFill>
                  <a:srgbClr val="242424"/>
                </a:solidFill>
                <a:effectLst/>
                <a:latin typeface="source-serif-pro"/>
              </a:rPr>
              <a:t>差異</a:t>
            </a:r>
            <a:endParaRPr lang="zh-TW" altLang="en-US"/>
          </a:p>
        </p:txBody>
      </p:sp>
      <p:sp>
        <p:nvSpPr>
          <p:cNvPr id="3" name="內容版面配置區 2">
            <a:extLst>
              <a:ext uri="{FF2B5EF4-FFF2-40B4-BE49-F238E27FC236}">
                <a16:creationId xmlns:a16="http://schemas.microsoft.com/office/drawing/2014/main" id="{636E108F-512A-D333-5142-CA69DDB75D78}"/>
              </a:ext>
            </a:extLst>
          </p:cNvPr>
          <p:cNvSpPr>
            <a:spLocks noGrp="1"/>
          </p:cNvSpPr>
          <p:nvPr>
            <p:ph idx="1"/>
          </p:nvPr>
        </p:nvSpPr>
        <p:spPr/>
        <p:txBody>
          <a:bodyPr/>
          <a:lstStyle/>
          <a:p>
            <a:pPr marL="285750" indent="-285750">
              <a:buFont typeface="Arial" panose="020B0604020202020204" pitchFamily="34" charset="0"/>
              <a:buChar char="•"/>
            </a:pPr>
            <a:r>
              <a:rPr lang="en-US" altLang="zh-TW" sz="1600" b="0">
                <a:solidFill>
                  <a:schemeClr val="tx1"/>
                </a:solidFill>
                <a:effectLst/>
              </a:rPr>
              <a:t>MoE</a:t>
            </a:r>
            <a:r>
              <a:rPr lang="zh-TW" altLang="en-US" sz="1600" b="0">
                <a:solidFill>
                  <a:schemeClr val="tx1"/>
                </a:solidFill>
                <a:effectLst/>
              </a:rPr>
              <a:t>和集成學習</a:t>
            </a:r>
            <a:r>
              <a:rPr lang="en-US" altLang="zh-TW" sz="1600" b="0">
                <a:solidFill>
                  <a:schemeClr val="tx1"/>
                </a:solidFill>
                <a:effectLst/>
              </a:rPr>
              <a:t>(ensemble learning)</a:t>
            </a:r>
            <a:r>
              <a:rPr lang="zh-TW" altLang="en-US" sz="1600" b="0">
                <a:solidFill>
                  <a:schemeClr val="tx1"/>
                </a:solidFill>
                <a:effectLst/>
              </a:rPr>
              <a:t> 很像</a:t>
            </a:r>
            <a:r>
              <a:rPr lang="zh-TW" altLang="en-US" sz="1600" b="0" i="0">
                <a:solidFill>
                  <a:schemeClr val="tx1"/>
                </a:solidFill>
                <a:effectLst/>
                <a:latin typeface="source-serif-pro"/>
              </a:rPr>
              <a:t>，都擁有多個</a:t>
            </a:r>
            <a:r>
              <a:rPr lang="en-US" altLang="zh-TW" sz="1600" b="0" i="0">
                <a:solidFill>
                  <a:schemeClr val="tx1"/>
                </a:solidFill>
                <a:effectLst/>
                <a:latin typeface="source-serif-pro"/>
              </a:rPr>
              <a:t>expert</a:t>
            </a:r>
            <a:r>
              <a:rPr lang="zh-TW" altLang="en-US" sz="1600" b="0" i="0">
                <a:solidFill>
                  <a:schemeClr val="tx1"/>
                </a:solidFill>
                <a:effectLst/>
                <a:latin typeface="source-serif-pro"/>
              </a:rPr>
              <a:t>能集思廣益，但不同的是，</a:t>
            </a:r>
            <a:r>
              <a:rPr lang="en-US" altLang="zh-TW" sz="1600" b="0" i="0">
                <a:solidFill>
                  <a:schemeClr val="tx1"/>
                </a:solidFill>
                <a:effectLst/>
                <a:latin typeface="source-serif-pro"/>
              </a:rPr>
              <a:t>ensemble learning</a:t>
            </a:r>
            <a:r>
              <a:rPr lang="zh-TW" altLang="en-US" sz="1600" b="0" i="0">
                <a:solidFill>
                  <a:schemeClr val="tx1"/>
                </a:solidFill>
                <a:effectLst/>
                <a:latin typeface="source-serif-pro"/>
              </a:rPr>
              <a:t>會把</a:t>
            </a:r>
            <a:r>
              <a:rPr lang="en-US" altLang="zh-TW" sz="1600" b="0" i="0">
                <a:solidFill>
                  <a:schemeClr val="tx1"/>
                </a:solidFill>
                <a:effectLst/>
                <a:latin typeface="source-serif-pro"/>
              </a:rPr>
              <a:t>input</a:t>
            </a:r>
            <a:r>
              <a:rPr lang="zh-TW" altLang="en-US" sz="1600" b="0" i="0">
                <a:solidFill>
                  <a:schemeClr val="tx1"/>
                </a:solidFill>
                <a:effectLst/>
                <a:latin typeface="source-serif-pro"/>
              </a:rPr>
              <a:t>餵給所有</a:t>
            </a:r>
            <a:r>
              <a:rPr lang="en-US" altLang="zh-TW" sz="1600" b="0" i="0">
                <a:solidFill>
                  <a:schemeClr val="tx1"/>
                </a:solidFill>
                <a:effectLst/>
                <a:latin typeface="source-serif-pro"/>
              </a:rPr>
              <a:t>experts</a:t>
            </a:r>
            <a:r>
              <a:rPr lang="zh-TW" altLang="en-US" sz="1600" b="0" i="0">
                <a:solidFill>
                  <a:schemeClr val="tx1"/>
                </a:solidFill>
                <a:effectLst/>
                <a:latin typeface="source-serif-pro"/>
              </a:rPr>
              <a:t>再綜合輸出，</a:t>
            </a:r>
            <a:r>
              <a:rPr lang="en-US" altLang="zh-TW" sz="1600" b="0" i="0">
                <a:solidFill>
                  <a:schemeClr val="tx1"/>
                </a:solidFill>
                <a:effectLst/>
                <a:latin typeface="source-serif-pro"/>
              </a:rPr>
              <a:t>MoE</a:t>
            </a:r>
            <a:r>
              <a:rPr lang="zh-TW" altLang="en-US" sz="1600" b="0" i="0">
                <a:solidFill>
                  <a:schemeClr val="tx1"/>
                </a:solidFill>
                <a:effectLst/>
                <a:latin typeface="source-serif-pro"/>
              </a:rPr>
              <a:t>則由</a:t>
            </a:r>
            <a:r>
              <a:rPr lang="en-US" altLang="zh-TW" sz="1600" b="0" i="0">
                <a:solidFill>
                  <a:schemeClr val="tx1"/>
                </a:solidFill>
                <a:effectLst/>
                <a:latin typeface="source-serif-pro"/>
              </a:rPr>
              <a:t>router</a:t>
            </a:r>
            <a:r>
              <a:rPr lang="zh-TW" altLang="en-US" sz="1600" b="0" i="0">
                <a:solidFill>
                  <a:schemeClr val="tx1"/>
                </a:solidFill>
                <a:effectLst/>
                <a:latin typeface="source-serif-pro"/>
              </a:rPr>
              <a:t>根據</a:t>
            </a:r>
            <a:r>
              <a:rPr lang="en-US" altLang="zh-TW" sz="1600" b="0" i="0">
                <a:solidFill>
                  <a:schemeClr val="tx1"/>
                </a:solidFill>
                <a:effectLst/>
                <a:latin typeface="source-serif-pro"/>
              </a:rPr>
              <a:t>input</a:t>
            </a:r>
            <a:r>
              <a:rPr lang="zh-TW" altLang="en-US" sz="1600" b="0" i="0">
                <a:solidFill>
                  <a:schemeClr val="tx1"/>
                </a:solidFill>
                <a:effectLst/>
                <a:latin typeface="source-serif-pro"/>
              </a:rPr>
              <a:t>餵給適合的</a:t>
            </a:r>
            <a:r>
              <a:rPr lang="en-US" altLang="zh-TW" sz="1600" b="0" i="0">
                <a:solidFill>
                  <a:schemeClr val="tx1"/>
                </a:solidFill>
                <a:effectLst/>
                <a:latin typeface="source-serif-pro"/>
              </a:rPr>
              <a:t>experts</a:t>
            </a:r>
            <a:r>
              <a:rPr lang="zh-TW" altLang="en-US" sz="1600" b="0" i="0">
                <a:solidFill>
                  <a:schemeClr val="tx1"/>
                </a:solidFill>
                <a:effectLst/>
                <a:latin typeface="source-serif-pro"/>
              </a:rPr>
              <a:t>，當然相比於</a:t>
            </a:r>
            <a:r>
              <a:rPr lang="en-US" altLang="zh-TW" sz="1600" b="0" i="0">
                <a:solidFill>
                  <a:schemeClr val="tx1"/>
                </a:solidFill>
                <a:effectLst/>
                <a:latin typeface="source-serif-pro"/>
              </a:rPr>
              <a:t>emsemble models</a:t>
            </a:r>
            <a:r>
              <a:rPr lang="zh-TW" altLang="en-US" sz="1600" b="0" i="0">
                <a:solidFill>
                  <a:schemeClr val="tx1"/>
                </a:solidFill>
                <a:effectLst/>
                <a:latin typeface="source-serif-pro"/>
              </a:rPr>
              <a:t>，</a:t>
            </a:r>
            <a:r>
              <a:rPr lang="en-US" altLang="zh-TW" sz="1600" b="0" i="0">
                <a:solidFill>
                  <a:schemeClr val="tx1"/>
                </a:solidFill>
                <a:effectLst/>
                <a:latin typeface="source-serif-pro"/>
              </a:rPr>
              <a:t>MoE</a:t>
            </a:r>
            <a:r>
              <a:rPr lang="zh-TW" altLang="en-US" sz="1600" b="0" i="0">
                <a:solidFill>
                  <a:schemeClr val="tx1"/>
                </a:solidFill>
                <a:effectLst/>
                <a:latin typeface="source-serif-pro"/>
              </a:rPr>
              <a:t>輸出時的權重也得看</a:t>
            </a:r>
            <a:r>
              <a:rPr lang="en-US" altLang="zh-TW" sz="1600" b="0" i="0">
                <a:solidFill>
                  <a:schemeClr val="tx1"/>
                </a:solidFill>
                <a:effectLst/>
                <a:latin typeface="source-serif-pro"/>
              </a:rPr>
              <a:t>router</a:t>
            </a:r>
            <a:r>
              <a:rPr lang="zh-TW" altLang="en-US" sz="1600" b="0" i="0">
                <a:solidFill>
                  <a:schemeClr val="tx1"/>
                </a:solidFill>
                <a:effectLst/>
                <a:latin typeface="source-serif-pro"/>
              </a:rPr>
              <a:t>的臉色 </a:t>
            </a:r>
            <a:endParaRPr lang="en-US" altLang="zh-TW" sz="1600" b="0" i="0">
              <a:solidFill>
                <a:schemeClr val="tx1"/>
              </a:solidFill>
              <a:effectLst/>
              <a:latin typeface="source-serif-pro"/>
            </a:endParaRPr>
          </a:p>
          <a:p>
            <a:endParaRPr lang="zh-TW" altLang="en-US"/>
          </a:p>
        </p:txBody>
      </p:sp>
      <p:pic>
        <p:nvPicPr>
          <p:cNvPr id="4" name="圖片 3">
            <a:extLst>
              <a:ext uri="{FF2B5EF4-FFF2-40B4-BE49-F238E27FC236}">
                <a16:creationId xmlns:a16="http://schemas.microsoft.com/office/drawing/2014/main" id="{8BE5E1D7-B506-31F4-6AAD-23D12FD5C13F}"/>
              </a:ext>
            </a:extLst>
          </p:cNvPr>
          <p:cNvPicPr>
            <a:picLocks noChangeAspect="1"/>
          </p:cNvPicPr>
          <p:nvPr/>
        </p:nvPicPr>
        <p:blipFill>
          <a:blip r:embed="rId2"/>
          <a:stretch>
            <a:fillRect/>
          </a:stretch>
        </p:blipFill>
        <p:spPr>
          <a:xfrm>
            <a:off x="0" y="2480811"/>
            <a:ext cx="9144000" cy="4197927"/>
          </a:xfrm>
          <a:prstGeom prst="rect">
            <a:avLst/>
          </a:prstGeom>
        </p:spPr>
      </p:pic>
    </p:spTree>
    <p:extLst>
      <p:ext uri="{BB962C8B-B14F-4D97-AF65-F5344CB8AC3E}">
        <p14:creationId xmlns:p14="http://schemas.microsoft.com/office/powerpoint/2010/main" val="419794845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75DC50-E7EB-6559-9E36-0872FD38F390}"/>
              </a:ext>
            </a:extLst>
          </p:cNvPr>
          <p:cNvSpPr>
            <a:spLocks noGrp="1"/>
          </p:cNvSpPr>
          <p:nvPr>
            <p:ph type="title"/>
          </p:nvPr>
        </p:nvSpPr>
        <p:spPr/>
        <p:txBody>
          <a:bodyPr/>
          <a:lstStyle/>
          <a:p>
            <a:r>
              <a:rPr lang="en-US" altLang="zh-TW"/>
              <a:t>Mixture of Experts(MoE)?</a:t>
            </a:r>
            <a:endParaRPr lang="zh-TW" altLang="en-US"/>
          </a:p>
        </p:txBody>
      </p:sp>
      <p:sp>
        <p:nvSpPr>
          <p:cNvPr id="3" name="內容版面配置區 2">
            <a:extLst>
              <a:ext uri="{FF2B5EF4-FFF2-40B4-BE49-F238E27FC236}">
                <a16:creationId xmlns:a16="http://schemas.microsoft.com/office/drawing/2014/main" id="{1EBD7AF9-4245-3864-B4BD-26415D9EEDF5}"/>
              </a:ext>
            </a:extLst>
          </p:cNvPr>
          <p:cNvSpPr>
            <a:spLocks noGrp="1"/>
          </p:cNvSpPr>
          <p:nvPr>
            <p:ph idx="1"/>
          </p:nvPr>
        </p:nvSpPr>
        <p:spPr/>
        <p:txBody>
          <a:bodyPr/>
          <a:lstStyle/>
          <a:p>
            <a:pPr>
              <a:spcAft>
                <a:spcPts val="600"/>
              </a:spcAft>
            </a:pPr>
            <a:r>
              <a:rPr lang="en-US" altLang="zh-TW" sz="1600" b="0">
                <a:solidFill>
                  <a:schemeClr val="tx1"/>
                </a:solidFill>
                <a:effectLst/>
              </a:rPr>
              <a:t>Mixture of Expert model</a:t>
            </a:r>
            <a:r>
              <a:rPr lang="zh-TW" altLang="en-US" sz="1600" b="0">
                <a:solidFill>
                  <a:schemeClr val="tx1"/>
                </a:solidFill>
                <a:effectLst/>
              </a:rPr>
              <a:t>（</a:t>
            </a:r>
            <a:r>
              <a:rPr lang="en-US" altLang="zh-TW" sz="1600" b="0">
                <a:solidFill>
                  <a:schemeClr val="tx1"/>
                </a:solidFill>
                <a:effectLst/>
              </a:rPr>
              <a:t>MoE model</a:t>
            </a:r>
            <a:r>
              <a:rPr lang="zh-TW" altLang="en-US" sz="1600" b="0">
                <a:solidFill>
                  <a:schemeClr val="tx1"/>
                </a:solidFill>
                <a:effectLst/>
              </a:rPr>
              <a:t>）第一次被大眾重視恐怕是</a:t>
            </a:r>
            <a:r>
              <a:rPr lang="en-US" altLang="zh-TW" sz="1600" b="0">
                <a:solidFill>
                  <a:schemeClr val="tx1"/>
                </a:solidFill>
                <a:effectLst/>
              </a:rPr>
              <a:t>2023</a:t>
            </a:r>
            <a:r>
              <a:rPr lang="zh-TW" altLang="en-US" sz="1600" b="0">
                <a:solidFill>
                  <a:schemeClr val="tx1"/>
                </a:solidFill>
                <a:effectLst/>
              </a:rPr>
              <a:t>年</a:t>
            </a:r>
            <a:r>
              <a:rPr lang="en-US" altLang="zh-TW" sz="1600" b="0">
                <a:solidFill>
                  <a:schemeClr val="tx1"/>
                </a:solidFill>
                <a:effectLst/>
              </a:rPr>
              <a:t>GPT-4</a:t>
            </a:r>
            <a:r>
              <a:rPr lang="zh-TW" altLang="en-US" sz="1600" b="0">
                <a:solidFill>
                  <a:schemeClr val="tx1"/>
                </a:solidFill>
                <a:effectLst/>
              </a:rPr>
              <a:t>的</a:t>
            </a:r>
            <a:r>
              <a:rPr lang="en-US" altLang="zh-TW" sz="1600" b="0">
                <a:solidFill>
                  <a:schemeClr val="tx1"/>
                </a:solidFill>
                <a:effectLst/>
              </a:rPr>
              <a:t>parameter leak</a:t>
            </a:r>
            <a:r>
              <a:rPr lang="zh-TW" altLang="en-US" sz="1600" b="0">
                <a:solidFill>
                  <a:schemeClr val="tx1"/>
                </a:solidFill>
                <a:effectLst/>
              </a:rPr>
              <a:t>，謠傳</a:t>
            </a:r>
            <a:r>
              <a:rPr lang="en-US" altLang="zh-TW" sz="1600" b="0">
                <a:solidFill>
                  <a:schemeClr val="tx1"/>
                </a:solidFill>
                <a:effectLst/>
              </a:rPr>
              <a:t>GPT-4</a:t>
            </a:r>
            <a:r>
              <a:rPr lang="zh-TW" altLang="en-US" sz="1600" b="0">
                <a:solidFill>
                  <a:schemeClr val="tx1"/>
                </a:solidFill>
                <a:effectLst/>
              </a:rPr>
              <a:t>是</a:t>
            </a:r>
            <a:r>
              <a:rPr lang="en-US" altLang="zh-TW" sz="1600" b="0">
                <a:solidFill>
                  <a:schemeClr val="tx1"/>
                </a:solidFill>
                <a:effectLst/>
              </a:rPr>
              <a:t>8x220B</a:t>
            </a:r>
            <a:r>
              <a:rPr lang="zh-TW" altLang="en-US" sz="1600" b="0">
                <a:solidFill>
                  <a:schemeClr val="tx1"/>
                </a:solidFill>
                <a:effectLst/>
              </a:rPr>
              <a:t>的</a:t>
            </a:r>
            <a:r>
              <a:rPr lang="en-US" altLang="zh-TW" sz="1600" b="0">
                <a:solidFill>
                  <a:schemeClr val="tx1"/>
                </a:solidFill>
                <a:effectLst/>
              </a:rPr>
              <a:t>Mixture of Expert Model</a:t>
            </a:r>
            <a:r>
              <a:rPr lang="zh-TW" altLang="en-US" sz="1600" b="0">
                <a:solidFill>
                  <a:schemeClr val="tx1"/>
                </a:solidFill>
                <a:effectLst/>
              </a:rPr>
              <a:t>。</a:t>
            </a:r>
            <a:endParaRPr lang="en-US" altLang="zh-TW" sz="1600" b="0">
              <a:solidFill>
                <a:schemeClr val="tx1"/>
              </a:solidFill>
              <a:effectLst/>
            </a:endParaRPr>
          </a:p>
          <a:p>
            <a:pPr>
              <a:spcAft>
                <a:spcPts val="600"/>
              </a:spcAft>
            </a:pPr>
            <a:r>
              <a:rPr lang="zh-TW" altLang="en-US" sz="1600" b="0">
                <a:solidFill>
                  <a:schemeClr val="tx1"/>
                </a:solidFill>
                <a:effectLst/>
              </a:rPr>
              <a:t>大家開始發現</a:t>
            </a:r>
            <a:r>
              <a:rPr lang="en-US" altLang="zh-TW" sz="1600" b="0">
                <a:solidFill>
                  <a:schemeClr val="tx1"/>
                </a:solidFill>
                <a:effectLst/>
              </a:rPr>
              <a:t>MoE</a:t>
            </a:r>
            <a:r>
              <a:rPr lang="zh-TW" altLang="en-US" sz="1600" b="0">
                <a:solidFill>
                  <a:schemeClr val="tx1"/>
                </a:solidFill>
                <a:effectLst/>
              </a:rPr>
              <a:t>這條技術路線。而後</a:t>
            </a:r>
            <a:r>
              <a:rPr lang="en-US" altLang="zh-TW" sz="1600" b="0">
                <a:solidFill>
                  <a:schemeClr val="tx1"/>
                </a:solidFill>
                <a:effectLst/>
              </a:rPr>
              <a:t>Mistral AI release Mixtral </a:t>
            </a:r>
            <a:r>
              <a:rPr lang="en-US" altLang="zh-TW" sz="1600" b="0">
                <a:solidFill>
                  <a:srgbClr val="C00000"/>
                </a:solidFill>
                <a:effectLst/>
              </a:rPr>
              <a:t>8x7b</a:t>
            </a:r>
            <a:r>
              <a:rPr lang="en-US" altLang="zh-TW" sz="1600" b="0">
                <a:solidFill>
                  <a:schemeClr val="tx1"/>
                </a:solidFill>
                <a:effectLst/>
              </a:rPr>
              <a:t> </a:t>
            </a:r>
            <a:r>
              <a:rPr lang="zh-TW" altLang="en-US" sz="1600" b="0">
                <a:solidFill>
                  <a:schemeClr val="tx1"/>
                </a:solidFill>
                <a:effectLst/>
              </a:rPr>
              <a:t>達到 </a:t>
            </a:r>
            <a:r>
              <a:rPr lang="en-US" altLang="zh-TW" sz="1600" b="0">
                <a:solidFill>
                  <a:schemeClr val="tx1"/>
                </a:solidFill>
                <a:effectLst/>
              </a:rPr>
              <a:t>gpt3.5-turbo </a:t>
            </a:r>
            <a:r>
              <a:rPr lang="en-US" altLang="zh-TW" sz="1600" b="0">
                <a:solidFill>
                  <a:srgbClr val="C00000"/>
                </a:solidFill>
                <a:effectLst/>
              </a:rPr>
              <a:t>20b</a:t>
            </a:r>
            <a:r>
              <a:rPr lang="en-US" altLang="zh-TW" sz="1600" b="0">
                <a:solidFill>
                  <a:schemeClr val="tx1"/>
                </a:solidFill>
                <a:effectLst/>
              </a:rPr>
              <a:t> </a:t>
            </a:r>
            <a:r>
              <a:rPr lang="zh-TW" altLang="en-US" sz="1600" b="0">
                <a:solidFill>
                  <a:schemeClr val="tx1"/>
                </a:solidFill>
                <a:effectLst/>
              </a:rPr>
              <a:t>的能力更是加強大家對</a:t>
            </a:r>
            <a:r>
              <a:rPr lang="en-US" altLang="zh-TW" sz="1600" b="0">
                <a:solidFill>
                  <a:schemeClr val="tx1"/>
                </a:solidFill>
                <a:effectLst/>
              </a:rPr>
              <a:t>MoE</a:t>
            </a:r>
            <a:r>
              <a:rPr lang="zh-TW" altLang="en-US" sz="1600" b="0">
                <a:solidFill>
                  <a:schemeClr val="tx1"/>
                </a:solidFill>
                <a:effectLst/>
              </a:rPr>
              <a:t>的信心。大量的</a:t>
            </a:r>
            <a:r>
              <a:rPr lang="en-US" altLang="zh-TW" sz="1600" b="0">
                <a:solidFill>
                  <a:schemeClr val="tx1"/>
                </a:solidFill>
                <a:effectLst/>
              </a:rPr>
              <a:t>MoE</a:t>
            </a:r>
            <a:r>
              <a:rPr lang="zh-TW" altLang="en-US" sz="1600" b="0">
                <a:solidFill>
                  <a:schemeClr val="tx1"/>
                </a:solidFill>
                <a:effectLst/>
              </a:rPr>
              <a:t>發展讓我最近也積極探索</a:t>
            </a:r>
            <a:r>
              <a:rPr lang="en-US" altLang="zh-TW" sz="1600" b="0">
                <a:solidFill>
                  <a:schemeClr val="tx1"/>
                </a:solidFill>
                <a:effectLst/>
              </a:rPr>
              <a:t>MoE</a:t>
            </a:r>
            <a:r>
              <a:rPr lang="zh-TW" altLang="en-US" sz="1600" b="0">
                <a:solidFill>
                  <a:schemeClr val="tx1"/>
                </a:solidFill>
                <a:effectLst/>
              </a:rPr>
              <a:t>新的可能性</a:t>
            </a:r>
            <a:endParaRPr lang="en-US" altLang="zh-TW" sz="1600" b="0">
              <a:solidFill>
                <a:schemeClr val="tx1"/>
              </a:solidFill>
              <a:effectLst/>
            </a:endParaRPr>
          </a:p>
          <a:p>
            <a:pPr>
              <a:spcAft>
                <a:spcPts val="600"/>
              </a:spcAft>
            </a:pPr>
            <a:endParaRPr lang="en-US" altLang="zh-TW" sz="2000"/>
          </a:p>
          <a:p>
            <a:pPr algn="l">
              <a:spcAft>
                <a:spcPts val="600"/>
              </a:spcAft>
              <a:buFont typeface="+mj-lt"/>
              <a:buAutoNum type="arabicPeriod"/>
            </a:pPr>
            <a:r>
              <a:rPr lang="en-US" altLang="zh-TW" sz="2000" b="0" i="0">
                <a:solidFill>
                  <a:srgbClr val="242424"/>
                </a:solidFill>
                <a:effectLst/>
                <a:latin typeface="source-serif-pro"/>
              </a:rPr>
              <a:t>Elon Musk</a:t>
            </a:r>
            <a:r>
              <a:rPr lang="zh-TW" altLang="en-US" sz="2000" b="0" i="0">
                <a:solidFill>
                  <a:srgbClr val="242424"/>
                </a:solidFill>
                <a:effectLst/>
                <a:latin typeface="source-serif-pro"/>
              </a:rPr>
              <a:t>開源的</a:t>
            </a:r>
            <a:r>
              <a:rPr lang="en-US" altLang="zh-TW" sz="2000" b="0" i="0" u="sng">
                <a:solidFill>
                  <a:srgbClr val="242424"/>
                </a:solidFill>
                <a:effectLst/>
                <a:latin typeface="source-serif-pro"/>
                <a:hlinkClick r:id="rId2"/>
              </a:rPr>
              <a:t>Grok-1</a:t>
            </a:r>
            <a:r>
              <a:rPr lang="zh-TW" altLang="en-US" sz="2000" b="0" i="0">
                <a:solidFill>
                  <a:srgbClr val="242424"/>
                </a:solidFill>
                <a:effectLst/>
                <a:latin typeface="source-serif-pro"/>
              </a:rPr>
              <a:t>是一個</a:t>
            </a:r>
            <a:r>
              <a:rPr lang="en-US" altLang="zh-TW" sz="2000" b="0" i="0">
                <a:solidFill>
                  <a:srgbClr val="242424"/>
                </a:solidFill>
                <a:effectLst/>
                <a:latin typeface="source-serif-pro"/>
              </a:rPr>
              <a:t>314B</a:t>
            </a:r>
            <a:r>
              <a:rPr lang="zh-TW" altLang="en-US" sz="2000" b="0" i="0">
                <a:solidFill>
                  <a:srgbClr val="242424"/>
                </a:solidFill>
                <a:effectLst/>
                <a:latin typeface="source-serif-pro"/>
              </a:rPr>
              <a:t>的</a:t>
            </a:r>
            <a:r>
              <a:rPr lang="en-US" altLang="zh-TW" sz="2000" b="0" i="0">
                <a:solidFill>
                  <a:srgbClr val="242424"/>
                </a:solidFill>
                <a:effectLst/>
                <a:latin typeface="source-serif-pro"/>
              </a:rPr>
              <a:t>MoE model</a:t>
            </a:r>
            <a:r>
              <a:rPr lang="zh-TW" altLang="en-US" sz="2000" b="0" i="0">
                <a:solidFill>
                  <a:srgbClr val="242424"/>
                </a:solidFill>
                <a:effectLst/>
                <a:latin typeface="source-serif-pro"/>
              </a:rPr>
              <a:t>。</a:t>
            </a:r>
          </a:p>
          <a:p>
            <a:pPr algn="l">
              <a:spcAft>
                <a:spcPts val="600"/>
              </a:spcAft>
              <a:buFont typeface="+mj-lt"/>
              <a:buAutoNum type="arabicPeriod"/>
            </a:pPr>
            <a:r>
              <a:rPr lang="en-US" altLang="zh-TW" sz="2000" b="0" i="0">
                <a:solidFill>
                  <a:srgbClr val="242424"/>
                </a:solidFill>
                <a:effectLst/>
                <a:latin typeface="source-serif-pro"/>
              </a:rPr>
              <a:t>Mistral AI</a:t>
            </a:r>
            <a:r>
              <a:rPr lang="zh-TW" altLang="en-US" sz="2000" b="0" i="0">
                <a:solidFill>
                  <a:srgbClr val="242424"/>
                </a:solidFill>
                <a:effectLst/>
                <a:latin typeface="source-serif-pro"/>
              </a:rPr>
              <a:t>在</a:t>
            </a:r>
            <a:r>
              <a:rPr lang="en-US" altLang="zh-TW" sz="2000" b="0" i="0">
                <a:solidFill>
                  <a:srgbClr val="242424"/>
                </a:solidFill>
                <a:effectLst/>
                <a:latin typeface="source-serif-pro"/>
              </a:rPr>
              <a:t>4/10</a:t>
            </a:r>
            <a:r>
              <a:rPr lang="zh-TW" altLang="en-US" sz="2000" b="0" i="0">
                <a:solidFill>
                  <a:srgbClr val="242424"/>
                </a:solidFill>
                <a:effectLst/>
                <a:latin typeface="source-serif-pro"/>
              </a:rPr>
              <a:t>偷偷</a:t>
            </a:r>
            <a:r>
              <a:rPr lang="en-US" altLang="zh-TW" sz="2000" b="0" i="0">
                <a:solidFill>
                  <a:srgbClr val="242424"/>
                </a:solidFill>
                <a:effectLst/>
                <a:latin typeface="source-serif-pro"/>
              </a:rPr>
              <a:t>release </a:t>
            </a:r>
            <a:r>
              <a:rPr lang="en-US" altLang="zh-TW" sz="2000" b="0" i="0" u="sng">
                <a:solidFill>
                  <a:srgbClr val="242424"/>
                </a:solidFill>
                <a:effectLst/>
                <a:latin typeface="source-serif-pro"/>
                <a:hlinkClick r:id="rId3"/>
              </a:rPr>
              <a:t>8x22b</a:t>
            </a:r>
            <a:r>
              <a:rPr lang="zh-TW" altLang="en-US" sz="2000" b="0" i="0">
                <a:solidFill>
                  <a:srgbClr val="242424"/>
                </a:solidFill>
                <a:effectLst/>
                <a:latin typeface="source-serif-pro"/>
              </a:rPr>
              <a:t>的</a:t>
            </a:r>
            <a:r>
              <a:rPr lang="en-US" altLang="zh-TW" sz="2000" b="0" i="0">
                <a:solidFill>
                  <a:srgbClr val="242424"/>
                </a:solidFill>
                <a:effectLst/>
                <a:latin typeface="source-serif-pro"/>
              </a:rPr>
              <a:t>MoE model</a:t>
            </a:r>
            <a:r>
              <a:rPr lang="zh-TW" altLang="en-US" sz="2000" b="0" i="0">
                <a:solidFill>
                  <a:srgbClr val="242424"/>
                </a:solidFill>
                <a:effectLst/>
                <a:latin typeface="source-serif-pro"/>
              </a:rPr>
              <a:t>。</a:t>
            </a:r>
          </a:p>
          <a:p>
            <a:pPr algn="l">
              <a:spcAft>
                <a:spcPts val="600"/>
              </a:spcAft>
              <a:buFont typeface="+mj-lt"/>
              <a:buAutoNum type="arabicPeriod"/>
            </a:pPr>
            <a:r>
              <a:rPr lang="en-US" altLang="zh-TW" sz="2000" b="1" i="0" u="sng">
                <a:solidFill>
                  <a:srgbClr val="242424"/>
                </a:solidFill>
                <a:effectLst/>
                <a:latin typeface="source-serif-pro"/>
                <a:hlinkClick r:id="rId4"/>
              </a:rPr>
              <a:t>JetMoE</a:t>
            </a:r>
            <a:r>
              <a:rPr lang="zh-TW" altLang="en-US" sz="2000" b="1" i="0">
                <a:solidFill>
                  <a:srgbClr val="242424"/>
                </a:solidFill>
                <a:effectLst/>
                <a:latin typeface="source-serif-pro"/>
              </a:rPr>
              <a:t>展現只要不到</a:t>
            </a:r>
            <a:r>
              <a:rPr lang="en-US" altLang="zh-TW" sz="2000" b="1" i="0">
                <a:solidFill>
                  <a:srgbClr val="242424"/>
                </a:solidFill>
                <a:effectLst/>
                <a:latin typeface="source-serif-pro"/>
              </a:rPr>
              <a:t>10</a:t>
            </a:r>
            <a:r>
              <a:rPr lang="zh-TW" altLang="en-US" sz="2000" b="1" i="0">
                <a:solidFill>
                  <a:srgbClr val="242424"/>
                </a:solidFill>
                <a:effectLst/>
                <a:latin typeface="source-serif-pro"/>
              </a:rPr>
              <a:t>萬美金就可以訓練出超過</a:t>
            </a:r>
            <a:r>
              <a:rPr lang="en-US" altLang="zh-TW" sz="2000" b="1" i="0">
                <a:solidFill>
                  <a:srgbClr val="242424"/>
                </a:solidFill>
                <a:effectLst/>
                <a:latin typeface="source-serif-pro"/>
              </a:rPr>
              <a:t>LLaMa2–7b</a:t>
            </a:r>
            <a:r>
              <a:rPr lang="zh-TW" altLang="en-US" sz="2000" b="1" i="0">
                <a:solidFill>
                  <a:srgbClr val="242424"/>
                </a:solidFill>
                <a:effectLst/>
                <a:latin typeface="source-serif-pro"/>
              </a:rPr>
              <a:t>的模型。</a:t>
            </a:r>
            <a:endParaRPr lang="zh-TW" altLang="en-US" sz="2000" b="0" i="0">
              <a:solidFill>
                <a:srgbClr val="242424"/>
              </a:solidFill>
              <a:effectLst/>
              <a:latin typeface="source-serif-pro"/>
            </a:endParaRPr>
          </a:p>
          <a:p>
            <a:pPr algn="l">
              <a:spcAft>
                <a:spcPts val="600"/>
              </a:spcAft>
              <a:buFont typeface="+mj-lt"/>
              <a:buAutoNum type="arabicPeriod"/>
            </a:pPr>
            <a:r>
              <a:rPr lang="en-US" altLang="zh-TW" sz="2000" b="1" i="0" u="sng">
                <a:solidFill>
                  <a:srgbClr val="242424"/>
                </a:solidFill>
                <a:effectLst/>
                <a:latin typeface="source-serif-pro"/>
                <a:hlinkClick r:id="rId5"/>
              </a:rPr>
              <a:t>Jamba</a:t>
            </a:r>
            <a:r>
              <a:rPr lang="en-US" altLang="zh-TW" sz="2000" b="1" i="0">
                <a:solidFill>
                  <a:srgbClr val="242424"/>
                </a:solidFill>
                <a:effectLst/>
                <a:latin typeface="source-serif-pro"/>
              </a:rPr>
              <a:t> mixture</a:t>
            </a:r>
            <a:r>
              <a:rPr lang="zh-TW" altLang="en-US" sz="2000" b="1" i="0">
                <a:solidFill>
                  <a:srgbClr val="242424"/>
                </a:solidFill>
                <a:effectLst/>
                <a:latin typeface="source-serif-pro"/>
              </a:rPr>
              <a:t>了</a:t>
            </a:r>
            <a:r>
              <a:rPr lang="en-US" altLang="zh-TW" sz="2000" b="1" i="0">
                <a:solidFill>
                  <a:srgbClr val="242424"/>
                </a:solidFill>
                <a:effectLst/>
                <a:latin typeface="source-serif-pro"/>
              </a:rPr>
              <a:t>transformer</a:t>
            </a:r>
            <a:r>
              <a:rPr lang="zh-TW" altLang="en-US" sz="2000" b="1" i="0">
                <a:solidFill>
                  <a:srgbClr val="242424"/>
                </a:solidFill>
                <a:effectLst/>
                <a:latin typeface="source-serif-pro"/>
              </a:rPr>
              <a:t>跟</a:t>
            </a:r>
            <a:r>
              <a:rPr lang="en-US" altLang="zh-TW" sz="2000" b="1" i="0">
                <a:solidFill>
                  <a:srgbClr val="242424"/>
                </a:solidFill>
                <a:effectLst/>
                <a:latin typeface="source-serif-pro"/>
              </a:rPr>
              <a:t>mamba block</a:t>
            </a:r>
            <a:r>
              <a:rPr lang="zh-TW" altLang="en-US" sz="2000" b="1" i="0">
                <a:solidFill>
                  <a:srgbClr val="242424"/>
                </a:solidFill>
                <a:effectLst/>
                <a:latin typeface="source-serif-pro"/>
              </a:rPr>
              <a:t>，在效果上堪比</a:t>
            </a:r>
            <a:r>
              <a:rPr lang="en-US" altLang="zh-TW" sz="2000" b="1" i="0">
                <a:solidFill>
                  <a:srgbClr val="242424"/>
                </a:solidFill>
                <a:effectLst/>
                <a:latin typeface="source-serif-pro"/>
              </a:rPr>
              <a:t>Mixtral 8x7b</a:t>
            </a:r>
            <a:r>
              <a:rPr lang="zh-TW" altLang="en-US" sz="2000" b="1" i="0">
                <a:solidFill>
                  <a:srgbClr val="242424"/>
                </a:solidFill>
                <a:effectLst/>
                <a:latin typeface="source-serif-pro"/>
              </a:rPr>
              <a:t>與</a:t>
            </a:r>
            <a:r>
              <a:rPr lang="en-US" altLang="zh-TW" sz="2000" b="1" i="0">
                <a:solidFill>
                  <a:srgbClr val="242424"/>
                </a:solidFill>
                <a:effectLst/>
                <a:latin typeface="source-serif-pro"/>
              </a:rPr>
              <a:t>LLaMa-2 70B</a:t>
            </a:r>
            <a:r>
              <a:rPr lang="zh-TW" altLang="en-US" sz="2000" b="1" i="0">
                <a:solidFill>
                  <a:srgbClr val="242424"/>
                </a:solidFill>
                <a:effectLst/>
                <a:latin typeface="source-serif-pro"/>
              </a:rPr>
              <a:t>，在效率上遠勝兩者。</a:t>
            </a:r>
            <a:endParaRPr lang="zh-TW" altLang="en-US" sz="2000" b="0" i="0">
              <a:solidFill>
                <a:srgbClr val="242424"/>
              </a:solidFill>
              <a:effectLst/>
              <a:latin typeface="source-serif-pro"/>
            </a:endParaRPr>
          </a:p>
          <a:p>
            <a:pPr algn="l">
              <a:spcAft>
                <a:spcPts val="600"/>
              </a:spcAft>
              <a:buFont typeface="+mj-lt"/>
              <a:buAutoNum type="arabicPeriod"/>
            </a:pPr>
            <a:r>
              <a:rPr lang="en-US" altLang="zh-TW" sz="2000" b="0" i="0" u="sng">
                <a:solidFill>
                  <a:srgbClr val="242424"/>
                </a:solidFill>
                <a:effectLst/>
                <a:latin typeface="source-serif-pro"/>
                <a:hlinkClick r:id="rId6"/>
              </a:rPr>
              <a:t>DS-MoE</a:t>
            </a:r>
            <a:r>
              <a:rPr lang="zh-TW" altLang="en-US" sz="2000" b="0" i="0">
                <a:solidFill>
                  <a:srgbClr val="242424"/>
                </a:solidFill>
                <a:effectLst/>
                <a:latin typeface="source-serif-pro"/>
              </a:rPr>
              <a:t>提出了新的訓練</a:t>
            </a:r>
            <a:r>
              <a:rPr lang="en-US" altLang="zh-TW" sz="2000" b="0" i="0">
                <a:solidFill>
                  <a:srgbClr val="242424"/>
                </a:solidFill>
                <a:effectLst/>
                <a:latin typeface="source-serif-pro"/>
              </a:rPr>
              <a:t>MoE model</a:t>
            </a:r>
            <a:r>
              <a:rPr lang="zh-TW" altLang="en-US" sz="2000" b="0" i="0">
                <a:solidFill>
                  <a:srgbClr val="242424"/>
                </a:solidFill>
                <a:effectLst/>
                <a:latin typeface="source-serif-pro"/>
              </a:rPr>
              <a:t>的方法，</a:t>
            </a:r>
            <a:r>
              <a:rPr lang="zh-TW" altLang="en-US" sz="2000" b="1" i="0">
                <a:solidFill>
                  <a:srgbClr val="242424"/>
                </a:solidFill>
                <a:effectLst/>
                <a:latin typeface="source-serif-pro"/>
              </a:rPr>
              <a:t>得到比</a:t>
            </a:r>
            <a:r>
              <a:rPr lang="en-US" altLang="zh-TW" sz="2000" b="1" i="0">
                <a:solidFill>
                  <a:srgbClr val="242424"/>
                </a:solidFill>
                <a:effectLst/>
                <a:latin typeface="source-serif-pro"/>
              </a:rPr>
              <a:t>Dense model</a:t>
            </a:r>
            <a:r>
              <a:rPr lang="zh-TW" altLang="en-US" sz="2000" b="1" i="0">
                <a:solidFill>
                  <a:srgbClr val="242424"/>
                </a:solidFill>
                <a:effectLst/>
                <a:latin typeface="source-serif-pro"/>
              </a:rPr>
              <a:t>更好的</a:t>
            </a:r>
            <a:r>
              <a:rPr lang="en-US" altLang="zh-TW" sz="2000" b="1" i="0">
                <a:solidFill>
                  <a:srgbClr val="242424"/>
                </a:solidFill>
                <a:effectLst/>
                <a:latin typeface="source-serif-pro"/>
              </a:rPr>
              <a:t>scaling law</a:t>
            </a:r>
            <a:r>
              <a:rPr lang="zh-TW" altLang="en-US" sz="2000" b="1" i="0">
                <a:solidFill>
                  <a:srgbClr val="242424"/>
                </a:solidFill>
                <a:effectLst/>
                <a:latin typeface="source-serif-pro"/>
              </a:rPr>
              <a:t>，並且</a:t>
            </a:r>
            <a:r>
              <a:rPr lang="en-US" altLang="zh-TW" sz="2000" b="1" i="0">
                <a:solidFill>
                  <a:srgbClr val="242424"/>
                </a:solidFill>
                <a:effectLst/>
                <a:latin typeface="source-serif-pro"/>
              </a:rPr>
              <a:t>inference</a:t>
            </a:r>
            <a:r>
              <a:rPr lang="zh-TW" altLang="en-US" sz="2000" b="1" i="0">
                <a:solidFill>
                  <a:srgbClr val="242424"/>
                </a:solidFill>
                <a:effectLst/>
                <a:latin typeface="source-serif-pro"/>
              </a:rPr>
              <a:t>也更快。</a:t>
            </a:r>
            <a:endParaRPr lang="zh-TW" altLang="en-US" sz="2000" b="0" i="0">
              <a:solidFill>
                <a:srgbClr val="242424"/>
              </a:solidFill>
              <a:effectLst/>
              <a:latin typeface="source-serif-pro"/>
            </a:endParaRPr>
          </a:p>
          <a:p>
            <a:pPr algn="l">
              <a:spcAft>
                <a:spcPts val="600"/>
              </a:spcAft>
              <a:buFont typeface="+mj-lt"/>
              <a:buAutoNum type="arabicPeriod"/>
            </a:pPr>
            <a:r>
              <a:rPr lang="en-US" altLang="zh-TW" sz="2000" b="0" i="0" u="sng">
                <a:solidFill>
                  <a:srgbClr val="242424"/>
                </a:solidFill>
                <a:effectLst/>
                <a:latin typeface="source-serif-pro"/>
                <a:hlinkClick r:id="rId7"/>
              </a:rPr>
              <a:t>Qwen1.5 MoE</a:t>
            </a:r>
            <a:r>
              <a:rPr lang="zh-TW" altLang="en-US" sz="2000" b="0" i="0">
                <a:solidFill>
                  <a:srgbClr val="242424"/>
                </a:solidFill>
                <a:effectLst/>
                <a:latin typeface="source-serif-pro"/>
              </a:rPr>
              <a:t>展現出</a:t>
            </a:r>
            <a:r>
              <a:rPr lang="en-US" altLang="zh-TW" sz="2000" b="0" i="0">
                <a:solidFill>
                  <a:srgbClr val="242424"/>
                </a:solidFill>
                <a:effectLst/>
                <a:latin typeface="source-serif-pro"/>
              </a:rPr>
              <a:t>MoE</a:t>
            </a:r>
            <a:r>
              <a:rPr lang="zh-TW" altLang="en-US" sz="2000" b="0" i="0">
                <a:solidFill>
                  <a:srgbClr val="242424"/>
                </a:solidFill>
                <a:effectLst/>
                <a:latin typeface="source-serif-pro"/>
              </a:rPr>
              <a:t>可以</a:t>
            </a:r>
            <a:r>
              <a:rPr lang="zh-TW" altLang="en-US" sz="2000" b="1" i="0">
                <a:solidFill>
                  <a:srgbClr val="242424"/>
                </a:solidFill>
                <a:effectLst/>
                <a:latin typeface="source-serif-pro"/>
              </a:rPr>
              <a:t>減少</a:t>
            </a:r>
            <a:r>
              <a:rPr lang="en-US" altLang="zh-TW" sz="2000" b="1" i="0">
                <a:solidFill>
                  <a:srgbClr val="242424"/>
                </a:solidFill>
                <a:effectLst/>
                <a:latin typeface="source-serif-pro"/>
              </a:rPr>
              <a:t>75% training cost</a:t>
            </a:r>
            <a:r>
              <a:rPr lang="zh-TW" altLang="en-US" sz="2000" b="1" i="0">
                <a:solidFill>
                  <a:srgbClr val="242424"/>
                </a:solidFill>
                <a:effectLst/>
                <a:latin typeface="source-serif-pro"/>
              </a:rPr>
              <a:t>達到一樣的效果</a:t>
            </a:r>
            <a:r>
              <a:rPr lang="zh-TW" altLang="en-US" sz="2000" b="0" i="0">
                <a:solidFill>
                  <a:srgbClr val="242424"/>
                </a:solidFill>
                <a:effectLst/>
                <a:latin typeface="source-serif-pro"/>
              </a:rPr>
              <a:t>，並且</a:t>
            </a:r>
            <a:r>
              <a:rPr lang="en-US" altLang="zh-TW" sz="2000" b="0" i="0">
                <a:solidFill>
                  <a:srgbClr val="242424"/>
                </a:solidFill>
                <a:effectLst/>
                <a:latin typeface="source-serif-pro"/>
              </a:rPr>
              <a:t>inference</a:t>
            </a:r>
            <a:r>
              <a:rPr lang="zh-TW" altLang="en-US" sz="2000" b="0" i="0">
                <a:solidFill>
                  <a:srgbClr val="242424"/>
                </a:solidFill>
                <a:effectLst/>
                <a:latin typeface="source-serif-pro"/>
              </a:rPr>
              <a:t>效果也更快。</a:t>
            </a:r>
            <a:endParaRPr lang="en-US" altLang="zh-TW" sz="2000" b="0" i="0">
              <a:solidFill>
                <a:srgbClr val="242424"/>
              </a:solidFill>
              <a:effectLst/>
              <a:latin typeface="source-serif-pro"/>
            </a:endParaRPr>
          </a:p>
          <a:p>
            <a:pPr algn="l">
              <a:spcAft>
                <a:spcPts val="600"/>
              </a:spcAft>
              <a:buFont typeface="+mj-lt"/>
              <a:buAutoNum type="arabicPeriod"/>
            </a:pPr>
            <a:r>
              <a:rPr lang="en-US" altLang="zh-TW" sz="2000" b="0" i="0">
                <a:solidFill>
                  <a:srgbClr val="242424"/>
                </a:solidFill>
                <a:effectLst/>
                <a:latin typeface="source-serif-pro"/>
              </a:rPr>
              <a:t>DeepSeek V3 </a:t>
            </a:r>
            <a:r>
              <a:rPr lang="zh-TW" altLang="en-US" sz="2000" b="0" i="0">
                <a:solidFill>
                  <a:srgbClr val="242424"/>
                </a:solidFill>
                <a:effectLst/>
                <a:latin typeface="source-serif-pro"/>
              </a:rPr>
              <a:t>也是一種大型語言模型（</a:t>
            </a:r>
            <a:r>
              <a:rPr lang="en-US" altLang="zh-TW" sz="2000" b="0" i="0">
                <a:solidFill>
                  <a:srgbClr val="242424"/>
                </a:solidFill>
                <a:effectLst/>
                <a:latin typeface="source-serif-pro"/>
              </a:rPr>
              <a:t>Large Language Model, LLM</a:t>
            </a:r>
            <a:r>
              <a:rPr lang="zh-TW" altLang="en-US" sz="2000" b="0" i="0">
                <a:solidFill>
                  <a:srgbClr val="242424"/>
                </a:solidFill>
                <a:effectLst/>
                <a:latin typeface="source-serif-pro"/>
              </a:rPr>
              <a:t>），但它在訓練過程中採用了 </a:t>
            </a:r>
            <a:r>
              <a:rPr lang="en-US" altLang="zh-TW" sz="2000" b="0" i="0">
                <a:solidFill>
                  <a:srgbClr val="242424"/>
                </a:solidFill>
                <a:effectLst/>
                <a:latin typeface="source-serif-pro"/>
              </a:rPr>
              <a:t>MoE</a:t>
            </a:r>
            <a:r>
              <a:rPr lang="zh-TW" altLang="en-US" sz="2000" b="0" i="0">
                <a:solidFill>
                  <a:srgbClr val="242424"/>
                </a:solidFill>
                <a:effectLst/>
                <a:latin typeface="source-serif-pro"/>
              </a:rPr>
              <a:t>（</a:t>
            </a:r>
            <a:r>
              <a:rPr lang="en-US" altLang="zh-TW" sz="2000" b="0" i="0">
                <a:solidFill>
                  <a:srgbClr val="242424"/>
                </a:solidFill>
                <a:effectLst/>
                <a:latin typeface="source-serif-pro"/>
              </a:rPr>
              <a:t>Mixture of Experts</a:t>
            </a:r>
            <a:r>
              <a:rPr lang="zh-TW" altLang="en-US" sz="2000" b="0" i="0">
                <a:solidFill>
                  <a:srgbClr val="242424"/>
                </a:solidFill>
                <a:effectLst/>
                <a:latin typeface="source-serif-pro"/>
              </a:rPr>
              <a:t>）架構。</a:t>
            </a:r>
          </a:p>
          <a:p>
            <a:pPr>
              <a:spcAft>
                <a:spcPts val="600"/>
              </a:spcAft>
            </a:pPr>
            <a:endParaRPr lang="zh-TW" altLang="en-US" sz="2000"/>
          </a:p>
        </p:txBody>
      </p:sp>
    </p:spTree>
    <p:extLst>
      <p:ext uri="{BB962C8B-B14F-4D97-AF65-F5344CB8AC3E}">
        <p14:creationId xmlns:p14="http://schemas.microsoft.com/office/powerpoint/2010/main" val="374330501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681FC9-38B7-9F5B-50FA-A8BC219DFE19}"/>
              </a:ext>
            </a:extLst>
          </p:cNvPr>
          <p:cNvSpPr>
            <a:spLocks noGrp="1"/>
          </p:cNvSpPr>
          <p:nvPr>
            <p:ph type="title"/>
          </p:nvPr>
        </p:nvSpPr>
        <p:spPr/>
        <p:txBody>
          <a:bodyPr/>
          <a:lstStyle/>
          <a:p>
            <a:r>
              <a:rPr lang="en-US" altLang="zh-TW"/>
              <a:t>MoE</a:t>
            </a:r>
            <a:r>
              <a:rPr lang="zh-TW" altLang="en-US"/>
              <a:t>訓練</a:t>
            </a:r>
          </a:p>
        </p:txBody>
      </p:sp>
      <p:sp>
        <p:nvSpPr>
          <p:cNvPr id="3" name="內容版面配置區 2">
            <a:extLst>
              <a:ext uri="{FF2B5EF4-FFF2-40B4-BE49-F238E27FC236}">
                <a16:creationId xmlns:a16="http://schemas.microsoft.com/office/drawing/2014/main" id="{0DCDB439-AD0F-2226-0E38-3F9175998F61}"/>
              </a:ext>
            </a:extLst>
          </p:cNvPr>
          <p:cNvSpPr>
            <a:spLocks noGrp="1"/>
          </p:cNvSpPr>
          <p:nvPr>
            <p:ph idx="1"/>
          </p:nvPr>
        </p:nvSpPr>
        <p:spPr>
          <a:xfrm>
            <a:off x="151685" y="980727"/>
            <a:ext cx="8854950" cy="5400452"/>
          </a:xfrm>
        </p:spPr>
        <p:txBody>
          <a:bodyPr/>
          <a:lstStyle/>
          <a:p>
            <a:r>
              <a:rPr lang="en-US" altLang="zh-TW" sz="1400" b="0">
                <a:effectLst/>
              </a:rPr>
              <a:t>DS-MoE</a:t>
            </a:r>
            <a:r>
              <a:rPr lang="zh-TW" altLang="en-US" sz="1400" b="0">
                <a:effectLst/>
              </a:rPr>
              <a:t>藉由一個很簡單的方法達成這件事，在訓練時</a:t>
            </a:r>
            <a:r>
              <a:rPr lang="zh-TW" altLang="en-US" sz="1400">
                <a:effectLst/>
              </a:rPr>
              <a:t>同步訓練所有</a:t>
            </a:r>
            <a:r>
              <a:rPr lang="en-US" altLang="zh-TW" sz="1400">
                <a:effectLst/>
              </a:rPr>
              <a:t>Expert</a:t>
            </a:r>
            <a:r>
              <a:rPr lang="zh-TW" altLang="en-US" sz="1400" b="0">
                <a:effectLst/>
              </a:rPr>
              <a:t>。（如下圖，以往的</a:t>
            </a:r>
            <a:r>
              <a:rPr lang="en-US" altLang="zh-TW" sz="1400" b="0">
                <a:effectLst/>
              </a:rPr>
              <a:t>Sparse Training</a:t>
            </a:r>
            <a:r>
              <a:rPr lang="zh-TW" altLang="en-US" sz="1400" b="0">
                <a:effectLst/>
              </a:rPr>
              <a:t>在訓練時執會</a:t>
            </a:r>
            <a:r>
              <a:rPr lang="en-US" altLang="zh-TW" sz="1400" b="0">
                <a:effectLst/>
              </a:rPr>
              <a:t>update top-k expert</a:t>
            </a:r>
            <a:r>
              <a:rPr lang="zh-TW" altLang="en-US" sz="1400" b="0">
                <a:effectLst/>
              </a:rPr>
              <a:t>的</a:t>
            </a:r>
            <a:r>
              <a:rPr lang="en-US" altLang="zh-TW" sz="1400" b="0">
                <a:effectLst/>
              </a:rPr>
              <a:t>weight</a:t>
            </a:r>
            <a:r>
              <a:rPr lang="zh-TW" altLang="en-US" sz="1400" b="0">
                <a:effectLst/>
              </a:rPr>
              <a:t>，大幅浪費訓練效率以及參數效率）</a:t>
            </a:r>
            <a:endParaRPr lang="en-US" altLang="zh-TW" sz="1400" b="0">
              <a:effectLst/>
            </a:endParaRPr>
          </a:p>
          <a:p>
            <a:endParaRPr lang="en-US" altLang="zh-TW" sz="1400" b="0">
              <a:effectLst/>
            </a:endParaRPr>
          </a:p>
          <a:p>
            <a:r>
              <a:rPr lang="en-US" altLang="zh-TW" sz="1400" b="0">
                <a:effectLst/>
              </a:rPr>
              <a:t>MoE</a:t>
            </a:r>
            <a:r>
              <a:rPr lang="zh-TW" altLang="en-US" sz="1400" b="0">
                <a:effectLst/>
              </a:rPr>
              <a:t>訓練方法，後續統稱 </a:t>
            </a:r>
            <a:r>
              <a:rPr lang="en-US" altLang="zh-TW" sz="1400" b="0">
                <a:effectLst/>
              </a:rPr>
              <a:t>DS-MoE</a:t>
            </a:r>
            <a:r>
              <a:rPr lang="zh-TW" altLang="en-US" sz="1400" b="0">
                <a:effectLst/>
              </a:rPr>
              <a:t>，在結果上</a:t>
            </a:r>
            <a:r>
              <a:rPr lang="en-US" altLang="zh-TW" sz="1400" b="0">
                <a:effectLst/>
              </a:rPr>
              <a:t>DS-MoE 6B</a:t>
            </a:r>
            <a:r>
              <a:rPr lang="zh-TW" altLang="en-US" sz="1400" b="0">
                <a:effectLst/>
              </a:rPr>
              <a:t>可以跟</a:t>
            </a:r>
            <a:r>
              <a:rPr lang="en-US" altLang="zh-TW" sz="1400" b="0">
                <a:effectLst/>
              </a:rPr>
              <a:t>Dense 6B</a:t>
            </a:r>
            <a:r>
              <a:rPr lang="zh-TW" altLang="en-US" sz="1400" b="0">
                <a:effectLst/>
              </a:rPr>
              <a:t>得到接近的效果，總參數量相近，並且僅僅只需</a:t>
            </a:r>
            <a:r>
              <a:rPr lang="en-US" altLang="zh-TW" sz="1400" b="0">
                <a:effectLst/>
              </a:rPr>
              <a:t>activate</a:t>
            </a:r>
            <a:r>
              <a:rPr lang="zh-TW" altLang="en-US" sz="1400" b="0">
                <a:effectLst/>
              </a:rPr>
              <a:t>不到</a:t>
            </a:r>
            <a:r>
              <a:rPr lang="en-US" altLang="zh-TW" sz="1400" b="0">
                <a:effectLst/>
              </a:rPr>
              <a:t>2B</a:t>
            </a:r>
            <a:r>
              <a:rPr lang="zh-TW" altLang="en-US" sz="1400" b="0">
                <a:effectLst/>
              </a:rPr>
              <a:t>的</a:t>
            </a:r>
            <a:r>
              <a:rPr lang="en-US" altLang="zh-TW" sz="1400" b="0">
                <a:effectLst/>
              </a:rPr>
              <a:t>parameters</a:t>
            </a:r>
            <a:r>
              <a:rPr lang="zh-TW" altLang="en-US" sz="1400" b="0">
                <a:effectLst/>
              </a:rPr>
              <a:t>。</a:t>
            </a:r>
            <a:endParaRPr lang="en-US" altLang="zh-TW" sz="1400" b="0">
              <a:effectLst/>
            </a:endParaRPr>
          </a:p>
          <a:p>
            <a:endParaRPr lang="en-US" altLang="zh-TW" sz="1400" b="0">
              <a:effectLst/>
            </a:endParaRPr>
          </a:p>
          <a:p>
            <a:endParaRPr lang="en-US" altLang="zh-TW" sz="1400" b="0">
              <a:effectLst/>
            </a:endParaRPr>
          </a:p>
          <a:p>
            <a:endParaRPr lang="en-US" altLang="zh-TW" sz="1400" b="0">
              <a:effectLst/>
            </a:endParaRPr>
          </a:p>
          <a:p>
            <a:endParaRPr lang="en-US" altLang="zh-TW" sz="1400" b="0">
              <a:effectLst/>
            </a:endParaRPr>
          </a:p>
          <a:p>
            <a:endParaRPr lang="en-US" altLang="zh-TW" sz="1400" b="0">
              <a:effectLst/>
            </a:endParaRPr>
          </a:p>
          <a:p>
            <a:endParaRPr lang="en-US" altLang="zh-TW" sz="1400" b="0">
              <a:effectLst/>
            </a:endParaRPr>
          </a:p>
          <a:p>
            <a:endParaRPr lang="en-US" altLang="zh-TW" sz="1400" b="0">
              <a:effectLst/>
            </a:endParaRPr>
          </a:p>
          <a:p>
            <a:endParaRPr lang="en-US" altLang="zh-TW" sz="1400" b="0">
              <a:effectLst/>
            </a:endParaRPr>
          </a:p>
          <a:p>
            <a:endParaRPr lang="en-US" altLang="zh-TW" sz="1400" b="0">
              <a:effectLst/>
            </a:endParaRPr>
          </a:p>
          <a:p>
            <a:endParaRPr lang="en-US" altLang="zh-TW" sz="1400" b="0">
              <a:effectLst/>
            </a:endParaRPr>
          </a:p>
          <a:p>
            <a:endParaRPr lang="en-US" altLang="zh-TW" sz="1400" b="0">
              <a:effectLst/>
            </a:endParaRPr>
          </a:p>
          <a:p>
            <a:endParaRPr lang="en-US" altLang="zh-TW" sz="1400" b="0">
              <a:effectLst/>
            </a:endParaRPr>
          </a:p>
          <a:p>
            <a:endParaRPr lang="zh-TW" altLang="en-US" sz="1400" b="0">
              <a:effectLst/>
            </a:endParaRPr>
          </a:p>
        </p:txBody>
      </p:sp>
      <p:pic>
        <p:nvPicPr>
          <p:cNvPr id="1026" name="Picture 2">
            <a:extLst>
              <a:ext uri="{FF2B5EF4-FFF2-40B4-BE49-F238E27FC236}">
                <a16:creationId xmlns:a16="http://schemas.microsoft.com/office/drawing/2014/main" id="{367515E6-492F-8D7A-1300-808CE902C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351" y="2204864"/>
            <a:ext cx="7177297" cy="223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C67655-DD9E-4735-04D8-853E1E6BF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05" y="4797152"/>
            <a:ext cx="8105790" cy="193453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3ADEB192-D6B8-4E87-68EE-A194996B932B}"/>
              </a:ext>
            </a:extLst>
          </p:cNvPr>
          <p:cNvSpPr txBox="1"/>
          <p:nvPr/>
        </p:nvSpPr>
        <p:spPr>
          <a:xfrm>
            <a:off x="33635" y="4459103"/>
            <a:ext cx="4575386" cy="276999"/>
          </a:xfrm>
          <a:prstGeom prst="rect">
            <a:avLst/>
          </a:prstGeom>
          <a:noFill/>
        </p:spPr>
        <p:txBody>
          <a:bodyPr wrap="square">
            <a:spAutoFit/>
          </a:bodyPr>
          <a:lstStyle/>
          <a:p>
            <a:r>
              <a:rPr lang="zh-TW" altLang="en-US" sz="1200"/>
              <a:t>速度上的優勢依舊非常明顯，</a:t>
            </a:r>
            <a:r>
              <a:rPr lang="en-US" altLang="zh-TW" sz="1200"/>
              <a:t>Throughtput</a:t>
            </a:r>
            <a:r>
              <a:rPr lang="zh-TW" altLang="en-US" sz="1200"/>
              <a:t>接近</a:t>
            </a:r>
            <a:r>
              <a:rPr lang="en-US" altLang="zh-TW" sz="1200"/>
              <a:t>Dense</a:t>
            </a:r>
            <a:r>
              <a:rPr lang="zh-TW" altLang="en-US" sz="1200"/>
              <a:t>的</a:t>
            </a:r>
            <a:r>
              <a:rPr lang="en-US" altLang="zh-TW" sz="1200"/>
              <a:t>2</a:t>
            </a:r>
            <a:r>
              <a:rPr lang="zh-TW" altLang="en-US" sz="1200"/>
              <a:t>倍。</a:t>
            </a:r>
          </a:p>
        </p:txBody>
      </p:sp>
      <p:sp>
        <p:nvSpPr>
          <p:cNvPr id="7" name="文字方塊 6">
            <a:extLst>
              <a:ext uri="{FF2B5EF4-FFF2-40B4-BE49-F238E27FC236}">
                <a16:creationId xmlns:a16="http://schemas.microsoft.com/office/drawing/2014/main" id="{E905123E-4EF8-5C96-D04E-CBD1CD83A95A}"/>
              </a:ext>
            </a:extLst>
          </p:cNvPr>
          <p:cNvSpPr txBox="1"/>
          <p:nvPr/>
        </p:nvSpPr>
        <p:spPr>
          <a:xfrm>
            <a:off x="6660232" y="4597602"/>
            <a:ext cx="1787024" cy="276999"/>
          </a:xfrm>
          <a:prstGeom prst="rect">
            <a:avLst/>
          </a:prstGeom>
          <a:noFill/>
        </p:spPr>
        <p:txBody>
          <a:bodyPr wrap="square">
            <a:spAutoFit/>
          </a:bodyPr>
          <a:lstStyle/>
          <a:p>
            <a:r>
              <a:rPr lang="en-US" altLang="zh-TW" sz="1200"/>
              <a:t>Token Per Second (TPS)</a:t>
            </a:r>
            <a:endParaRPr lang="zh-TW" altLang="en-US" sz="1200"/>
          </a:p>
        </p:txBody>
      </p:sp>
      <p:sp>
        <p:nvSpPr>
          <p:cNvPr id="8" name="左大括弧 7">
            <a:extLst>
              <a:ext uri="{FF2B5EF4-FFF2-40B4-BE49-F238E27FC236}">
                <a16:creationId xmlns:a16="http://schemas.microsoft.com/office/drawing/2014/main" id="{ECEA369A-DF8D-EB96-F21E-EC701C7A32BF}"/>
              </a:ext>
            </a:extLst>
          </p:cNvPr>
          <p:cNvSpPr/>
          <p:nvPr/>
        </p:nvSpPr>
        <p:spPr>
          <a:xfrm>
            <a:off x="511793" y="6021288"/>
            <a:ext cx="144016" cy="55944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左大括弧 8">
            <a:extLst>
              <a:ext uri="{FF2B5EF4-FFF2-40B4-BE49-F238E27FC236}">
                <a16:creationId xmlns:a16="http://schemas.microsoft.com/office/drawing/2014/main" id="{C348D6B3-DE72-152E-EB5F-E4DD77A75F81}"/>
              </a:ext>
            </a:extLst>
          </p:cNvPr>
          <p:cNvSpPr/>
          <p:nvPr/>
        </p:nvSpPr>
        <p:spPr>
          <a:xfrm>
            <a:off x="5652120" y="6029869"/>
            <a:ext cx="144016" cy="559441"/>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381678277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4DBED7-20BA-1D68-1787-B09201582305}"/>
              </a:ext>
            </a:extLst>
          </p:cNvPr>
          <p:cNvSpPr>
            <a:spLocks noGrp="1"/>
          </p:cNvSpPr>
          <p:nvPr>
            <p:ph type="title"/>
          </p:nvPr>
        </p:nvSpPr>
        <p:spPr/>
        <p:txBody>
          <a:bodyPr/>
          <a:lstStyle/>
          <a:p>
            <a:r>
              <a:rPr lang="en-US" altLang="zh-TW" sz="3600" b="0">
                <a:solidFill>
                  <a:schemeClr val="tx1"/>
                </a:solidFill>
                <a:effectLst/>
              </a:rPr>
              <a:t>MoE </a:t>
            </a:r>
            <a:r>
              <a:rPr lang="zh-TW" altLang="en-US" sz="3600" b="0">
                <a:solidFill>
                  <a:schemeClr val="tx1"/>
                </a:solidFill>
                <a:effectLst/>
              </a:rPr>
              <a:t>方法的 優點</a:t>
            </a:r>
            <a:endParaRPr lang="zh-TW" altLang="en-US"/>
          </a:p>
        </p:txBody>
      </p:sp>
      <p:sp>
        <p:nvSpPr>
          <p:cNvPr id="3" name="內容版面配置區 2">
            <a:extLst>
              <a:ext uri="{FF2B5EF4-FFF2-40B4-BE49-F238E27FC236}">
                <a16:creationId xmlns:a16="http://schemas.microsoft.com/office/drawing/2014/main" id="{70316AC7-1FEA-E934-4D67-EC5D5C9C3220}"/>
              </a:ext>
            </a:extLst>
          </p:cNvPr>
          <p:cNvSpPr>
            <a:spLocks noGrp="1"/>
          </p:cNvSpPr>
          <p:nvPr>
            <p:ph idx="1"/>
          </p:nvPr>
        </p:nvSpPr>
        <p:spPr>
          <a:xfrm>
            <a:off x="181546" y="1052736"/>
            <a:ext cx="8926958" cy="5606312"/>
          </a:xfrm>
        </p:spPr>
        <p:txBody>
          <a:bodyPr/>
          <a:lstStyle/>
          <a:p>
            <a:r>
              <a:rPr lang="en-US" altLang="zh-TW" sz="1400" b="0">
                <a:solidFill>
                  <a:schemeClr val="tx1"/>
                </a:solidFill>
                <a:effectLst/>
              </a:rPr>
              <a:t>LLM</a:t>
            </a:r>
            <a:r>
              <a:rPr lang="zh-TW" altLang="en-US" sz="1400" b="0">
                <a:solidFill>
                  <a:schemeClr val="tx1"/>
                </a:solidFill>
                <a:effectLst/>
              </a:rPr>
              <a:t>參數數量的增加會增加模型的容量（即吸收其中的資訊和模式的能力），但也會增加訓練和操作模型所需的計算資源。在典型的深度學習模型（在本文中稱為</a:t>
            </a:r>
            <a:r>
              <a:rPr lang="zh-TW" altLang="en-US" sz="1400">
                <a:solidFill>
                  <a:schemeClr val="tx1"/>
                </a:solidFill>
                <a:effectLst/>
              </a:rPr>
              <a:t>密集模型</a:t>
            </a:r>
            <a:r>
              <a:rPr lang="zh-TW" altLang="en-US" sz="1400" b="0">
                <a:solidFill>
                  <a:schemeClr val="tx1"/>
                </a:solidFill>
                <a:effectLst/>
              </a:rPr>
              <a:t>）中，整個網路都會執行以處理任何和所有輸入。這就造成了模型容量和實用性之間的權衡。</a:t>
            </a:r>
          </a:p>
          <a:p>
            <a:endParaRPr lang="zh-TW" altLang="en-US" sz="1400" b="0">
              <a:solidFill>
                <a:schemeClr val="tx1"/>
              </a:solidFill>
              <a:effectLst/>
            </a:endParaRPr>
          </a:p>
          <a:p>
            <a:r>
              <a:rPr lang="zh-TW" altLang="en-US" sz="1400" b="0">
                <a:solidFill>
                  <a:schemeClr val="tx1"/>
                </a:solidFill>
                <a:effectLst/>
              </a:rPr>
              <a:t>與傳統的密集模型不同，</a:t>
            </a:r>
            <a:r>
              <a:rPr lang="en-US" altLang="zh-TW" sz="1400" b="0">
                <a:solidFill>
                  <a:schemeClr val="tx1"/>
                </a:solidFill>
                <a:effectLst/>
              </a:rPr>
              <a:t> MoE</a:t>
            </a:r>
            <a:r>
              <a:rPr lang="zh-TW" altLang="en-US" sz="1400" b="0">
                <a:solidFill>
                  <a:schemeClr val="tx1"/>
                </a:solidFill>
                <a:effectLst/>
              </a:rPr>
              <a:t>使用條件計算來</a:t>
            </a:r>
            <a:r>
              <a:rPr lang="zh-TW" altLang="en-US" sz="1400">
                <a:solidFill>
                  <a:schemeClr val="tx1"/>
                </a:solidFill>
                <a:effectLst/>
              </a:rPr>
              <a:t>強制稀疏性</a:t>
            </a:r>
            <a:r>
              <a:rPr lang="zh-TW" altLang="en-US" sz="1400" b="0">
                <a:solidFill>
                  <a:schemeClr val="tx1"/>
                </a:solidFill>
                <a:effectLst/>
              </a:rPr>
              <a:t>：</a:t>
            </a:r>
            <a:r>
              <a:rPr lang="en-US" altLang="zh-TW" sz="1400" b="0">
                <a:solidFill>
                  <a:schemeClr val="tx1"/>
                </a:solidFill>
                <a:effectLst/>
              </a:rPr>
              <a:t>MoE </a:t>
            </a:r>
            <a:r>
              <a:rPr lang="zh-TW" altLang="en-US" sz="1400" b="0">
                <a:solidFill>
                  <a:schemeClr val="tx1"/>
                </a:solidFill>
                <a:effectLst/>
              </a:rPr>
              <a:t>模型不是對每個輸入都使用整個網絡，而是學習一種計算成本低廉的映射函數，該函數可確定</a:t>
            </a:r>
            <a:r>
              <a:rPr lang="zh-TW" altLang="en-US" sz="1400">
                <a:solidFill>
                  <a:schemeClr val="tx1"/>
                </a:solidFill>
                <a:effectLst/>
              </a:rPr>
              <a:t>網絡的哪些部分（換句話說，哪些專家）最有效地處理給定的輸入</a:t>
            </a:r>
            <a:r>
              <a:rPr lang="zh-TW" altLang="en-US" sz="1400" b="0">
                <a:solidFill>
                  <a:schemeClr val="tx1"/>
                </a:solidFill>
                <a:effectLst/>
              </a:rPr>
              <a:t>，例如在 </a:t>
            </a:r>
            <a:r>
              <a:rPr lang="en-US" altLang="zh-TW" sz="1400" b="0">
                <a:solidFill>
                  <a:schemeClr val="tx1"/>
                </a:solidFill>
                <a:effectLst/>
              </a:rPr>
              <a:t>NLP </a:t>
            </a:r>
            <a:r>
              <a:rPr lang="zh-TW" altLang="en-US" sz="1400" b="0">
                <a:solidFill>
                  <a:schemeClr val="tx1"/>
                </a:solidFill>
                <a:effectLst/>
              </a:rPr>
              <a:t>任務中用於表示單詞或單詞片段的單個標記。</a:t>
            </a:r>
            <a:endParaRPr lang="en-US" altLang="zh-TW" sz="1400" b="0">
              <a:solidFill>
                <a:schemeClr val="tx1"/>
              </a:solidFill>
              <a:effectLst/>
            </a:endParaRPr>
          </a:p>
          <a:p>
            <a:endParaRPr lang="en-US" altLang="zh-TW" sz="1400" b="0">
              <a:solidFill>
                <a:schemeClr val="tx1"/>
              </a:solidFill>
              <a:effectLst/>
            </a:endParaRPr>
          </a:p>
          <a:p>
            <a:r>
              <a:rPr lang="en-US" altLang="zh-TW" sz="1400" b="0">
                <a:solidFill>
                  <a:schemeClr val="tx1"/>
                </a:solidFill>
                <a:effectLst/>
              </a:rPr>
              <a:t>MoE </a:t>
            </a:r>
            <a:r>
              <a:rPr lang="zh-TW" altLang="en-US" sz="1400" b="0">
                <a:solidFill>
                  <a:schemeClr val="tx1"/>
                </a:solidFill>
                <a:effectLst/>
              </a:rPr>
              <a:t>方法的主要優點是，</a:t>
            </a:r>
            <a:r>
              <a:rPr lang="zh-TW" altLang="en-US" sz="1400">
                <a:solidFill>
                  <a:schemeClr val="tx1"/>
                </a:solidFill>
                <a:effectLst/>
              </a:rPr>
              <a:t>透過強制稀疏性，而不是為每個輸入標記激活整個神經網絡，可以增加模型容量（透過擴大參數的總數），而不會相應增加訓練和運行所需的計算成本</a:t>
            </a:r>
            <a:r>
              <a:rPr lang="zh-TW" altLang="en-US" sz="1400" b="0">
                <a:solidFill>
                  <a:schemeClr val="tx1"/>
                </a:solidFill>
                <a:effectLst/>
              </a:rPr>
              <a:t>。</a:t>
            </a:r>
            <a:endParaRPr lang="en-US" altLang="zh-TW" sz="1400" b="0">
              <a:solidFill>
                <a:schemeClr val="tx1"/>
              </a:solidFill>
              <a:effectLst/>
            </a:endParaRPr>
          </a:p>
          <a:p>
            <a:endParaRPr lang="en-US" altLang="zh-TW" sz="1400" b="0">
              <a:solidFill>
                <a:schemeClr val="tx1"/>
              </a:solidFill>
              <a:effectLst/>
            </a:endParaRPr>
          </a:p>
          <a:p>
            <a:r>
              <a:rPr lang="zh-TW" altLang="en-US" sz="1400" b="0">
                <a:solidFill>
                  <a:schemeClr val="tx1"/>
                </a:solidFill>
                <a:effectLst/>
              </a:rPr>
              <a:t>在架構層面上，這是透過用</a:t>
            </a:r>
            <a:r>
              <a:rPr lang="zh-TW" altLang="en-US" sz="1400">
                <a:solidFill>
                  <a:schemeClr val="tx1"/>
                </a:solidFill>
                <a:effectLst/>
              </a:rPr>
              <a:t>稀疏的 </a:t>
            </a:r>
            <a:r>
              <a:rPr lang="en-US" altLang="zh-TW" sz="1400">
                <a:solidFill>
                  <a:schemeClr val="tx1"/>
                </a:solidFill>
                <a:effectLst/>
              </a:rPr>
              <a:t>MoE </a:t>
            </a:r>
            <a:r>
              <a:rPr lang="zh-TW" altLang="en-US" sz="1400">
                <a:solidFill>
                  <a:schemeClr val="tx1"/>
                </a:solidFill>
                <a:effectLst/>
              </a:rPr>
              <a:t>層（或區塊）</a:t>
            </a:r>
            <a:r>
              <a:rPr lang="zh-TW" altLang="en-US" sz="1400" b="0">
                <a:solidFill>
                  <a:schemeClr val="tx1"/>
                </a:solidFill>
                <a:effectLst/>
              </a:rPr>
              <a:t>替換傳統的</a:t>
            </a:r>
            <a:r>
              <a:rPr lang="zh-TW" altLang="en-US" sz="1400">
                <a:solidFill>
                  <a:schemeClr val="tx1"/>
                </a:solidFill>
                <a:effectLst/>
              </a:rPr>
              <a:t>密集前饋網路 </a:t>
            </a:r>
            <a:r>
              <a:rPr lang="en-US" altLang="zh-TW" sz="1400">
                <a:solidFill>
                  <a:schemeClr val="tx1"/>
                </a:solidFill>
                <a:effectLst/>
              </a:rPr>
              <a:t>(FFN) </a:t>
            </a:r>
            <a:r>
              <a:rPr lang="zh-TW" altLang="en-US" sz="1400">
                <a:solidFill>
                  <a:schemeClr val="tx1"/>
                </a:solidFill>
                <a:effectLst/>
              </a:rPr>
              <a:t>層</a:t>
            </a:r>
            <a:r>
              <a:rPr lang="zh-TW" altLang="en-US" sz="1400" b="0">
                <a:solidFill>
                  <a:schemeClr val="tx1"/>
                </a:solidFill>
                <a:effectLst/>
              </a:rPr>
              <a:t>來實現的。在神經網路的說法中，「塊」是指執行特定功能的重複結構元素。在稀疏 </a:t>
            </a:r>
            <a:r>
              <a:rPr lang="en-US" altLang="zh-TW" sz="1400" b="0">
                <a:solidFill>
                  <a:schemeClr val="tx1"/>
                </a:solidFill>
                <a:effectLst/>
              </a:rPr>
              <a:t>MoE </a:t>
            </a:r>
            <a:r>
              <a:rPr lang="zh-TW" altLang="en-US" sz="1400" b="0">
                <a:solidFill>
                  <a:schemeClr val="tx1"/>
                </a:solidFill>
                <a:effectLst/>
              </a:rPr>
              <a:t>模型（</a:t>
            </a:r>
            <a:r>
              <a:rPr lang="en-US" altLang="zh-TW" sz="1400" b="0">
                <a:solidFill>
                  <a:schemeClr val="tx1"/>
                </a:solidFill>
                <a:effectLst/>
              </a:rPr>
              <a:t>SMoE</a:t>
            </a:r>
            <a:r>
              <a:rPr lang="zh-TW" altLang="en-US" sz="1400" b="0">
                <a:solidFill>
                  <a:schemeClr val="tx1"/>
                </a:solidFill>
                <a:effectLst/>
              </a:rPr>
              <a:t>）中，這些專家區塊可以是單層、自包含的 </a:t>
            </a:r>
            <a:r>
              <a:rPr lang="en-US" altLang="zh-TW" sz="1400" b="0">
                <a:solidFill>
                  <a:schemeClr val="tx1"/>
                </a:solidFill>
                <a:effectLst/>
              </a:rPr>
              <a:t>FFN </a:t>
            </a:r>
            <a:r>
              <a:rPr lang="zh-TW" altLang="en-US" sz="1400" b="0">
                <a:solidFill>
                  <a:schemeClr val="tx1"/>
                </a:solidFill>
                <a:effectLst/>
              </a:rPr>
              <a:t>甚至是嵌套的 </a:t>
            </a:r>
            <a:r>
              <a:rPr lang="en-US" altLang="zh-TW" sz="1400" b="0">
                <a:solidFill>
                  <a:schemeClr val="tx1"/>
                </a:solidFill>
                <a:effectLst/>
              </a:rPr>
              <a:t>MoE</a:t>
            </a:r>
            <a:r>
              <a:rPr lang="zh-TW" altLang="en-US" sz="1400" b="0">
                <a:solidFill>
                  <a:schemeClr val="tx1"/>
                </a:solidFill>
                <a:effectLst/>
              </a:rPr>
              <a:t>。</a:t>
            </a:r>
          </a:p>
          <a:p>
            <a:endParaRPr lang="zh-TW" altLang="en-US" sz="1400" b="0">
              <a:solidFill>
                <a:schemeClr val="tx1"/>
              </a:solidFill>
              <a:effectLst/>
            </a:endParaRPr>
          </a:p>
          <a:p>
            <a:pPr lvl="1"/>
            <a:r>
              <a:rPr lang="zh-TW" altLang="en-US" sz="1100" b="0">
                <a:solidFill>
                  <a:schemeClr val="tx1"/>
                </a:solidFill>
                <a:effectLst/>
              </a:rPr>
              <a:t>例如，在 </a:t>
            </a:r>
            <a:r>
              <a:rPr lang="en-US" altLang="zh-TW" sz="1100" b="0">
                <a:solidFill>
                  <a:schemeClr val="tx1"/>
                </a:solidFill>
                <a:effectLst/>
              </a:rPr>
              <a:t>Mistral </a:t>
            </a:r>
            <a:r>
              <a:rPr lang="zh-TW" altLang="en-US" sz="1100" b="0">
                <a:solidFill>
                  <a:schemeClr val="tx1"/>
                </a:solidFill>
                <a:effectLst/>
              </a:rPr>
              <a:t>的</a:t>
            </a:r>
            <a:r>
              <a:rPr lang="en-US" altLang="zh-TW" sz="1100" b="0">
                <a:solidFill>
                  <a:schemeClr val="tx1"/>
                </a:solidFill>
                <a:effectLst/>
              </a:rPr>
              <a:t>Mixtral 8x7B</a:t>
            </a:r>
            <a:r>
              <a:rPr lang="zh-TW" altLang="en-US" sz="1100" b="0">
                <a:solidFill>
                  <a:schemeClr val="tx1"/>
                </a:solidFill>
                <a:effectLst/>
              </a:rPr>
              <a:t>語言模型中，每一層由 </a:t>
            </a:r>
            <a:r>
              <a:rPr lang="en-US" altLang="zh-TW" sz="1100" b="0">
                <a:solidFill>
                  <a:schemeClr val="tx1"/>
                </a:solidFill>
                <a:effectLst/>
              </a:rPr>
              <a:t>8 </a:t>
            </a:r>
            <a:r>
              <a:rPr lang="zh-TW" altLang="en-US" sz="1100" b="0">
                <a:solidFill>
                  <a:schemeClr val="tx1"/>
                </a:solidFill>
                <a:effectLst/>
              </a:rPr>
              <a:t>個前饋區塊（即專家）組成，每個區塊有 </a:t>
            </a:r>
            <a:r>
              <a:rPr lang="en-US" altLang="zh-TW" sz="1100" b="0">
                <a:solidFill>
                  <a:schemeClr val="tx1"/>
                </a:solidFill>
                <a:effectLst/>
              </a:rPr>
              <a:t>70 </a:t>
            </a:r>
            <a:r>
              <a:rPr lang="zh-TW" altLang="en-US" sz="1100" b="0">
                <a:solidFill>
                  <a:schemeClr val="tx1"/>
                </a:solidFill>
                <a:effectLst/>
              </a:rPr>
              <a:t>億個參數。對於每個令牌，在每一層，路由器網路都會從八個專家中選擇兩個來處理資料。然後，它結合這兩個專家的輸出並將結果傳遞到下一層。路由器在給定層上選擇的特定專家可能與前一層或後一層選擇的專家不同。</a:t>
            </a:r>
          </a:p>
          <a:p>
            <a:endParaRPr lang="en-US" altLang="zh-TW" sz="1400" b="0">
              <a:solidFill>
                <a:schemeClr val="tx1"/>
              </a:solidFill>
              <a:effectLst/>
            </a:endParaRPr>
          </a:p>
          <a:p>
            <a:pPr marL="285750" indent="-285750">
              <a:buFont typeface="Arial" panose="020B0604020202020204" pitchFamily="34" charset="0"/>
              <a:buChar char="•"/>
            </a:pPr>
            <a:r>
              <a:rPr lang="en-US" altLang="zh-TW" sz="1400" b="0">
                <a:solidFill>
                  <a:schemeClr val="tx1"/>
                </a:solidFill>
                <a:effectLst/>
              </a:rPr>
              <a:t>MoE</a:t>
            </a:r>
            <a:r>
              <a:rPr lang="zh-TW" altLang="en-US" sz="1400" b="0">
                <a:solidFill>
                  <a:schemeClr val="tx1"/>
                </a:solidFill>
                <a:effectLst/>
              </a:rPr>
              <a:t>可以在一樣的空間下得到跟 </a:t>
            </a:r>
            <a:r>
              <a:rPr lang="en-US" altLang="zh-TW" sz="1400" b="0">
                <a:solidFill>
                  <a:schemeClr val="tx1"/>
                </a:solidFill>
                <a:effectLst/>
              </a:rPr>
              <a:t>Dense model comparable</a:t>
            </a:r>
            <a:r>
              <a:rPr lang="zh-TW" altLang="en-US" sz="1400" b="0">
                <a:solidFill>
                  <a:schemeClr val="tx1"/>
                </a:solidFill>
                <a:effectLst/>
              </a:rPr>
              <a:t>的效果（</a:t>
            </a:r>
            <a:r>
              <a:rPr lang="en-US" altLang="zh-TW" sz="1400" b="0">
                <a:solidFill>
                  <a:schemeClr val="tx1"/>
                </a:solidFill>
                <a:effectLst/>
              </a:rPr>
              <a:t>DS-MoE</a:t>
            </a:r>
            <a:r>
              <a:rPr lang="zh-TW" altLang="en-US" sz="1400" b="0">
                <a:solidFill>
                  <a:schemeClr val="tx1"/>
                </a:solidFill>
                <a:effectLst/>
              </a:rPr>
              <a:t>）</a:t>
            </a:r>
          </a:p>
          <a:p>
            <a:pPr marL="285750" indent="-285750">
              <a:buFont typeface="Arial" panose="020B0604020202020204" pitchFamily="34" charset="0"/>
              <a:buChar char="•"/>
            </a:pPr>
            <a:r>
              <a:rPr lang="en-US" altLang="zh-TW" sz="1400" b="0">
                <a:solidFill>
                  <a:schemeClr val="tx1"/>
                </a:solidFill>
                <a:effectLst/>
              </a:rPr>
              <a:t>MoE</a:t>
            </a:r>
            <a:r>
              <a:rPr lang="zh-TW" altLang="en-US" sz="1400" b="0">
                <a:solidFill>
                  <a:schemeClr val="tx1"/>
                </a:solidFill>
                <a:effectLst/>
              </a:rPr>
              <a:t>不用再 用”空間”來換時間 </a:t>
            </a:r>
            <a:r>
              <a:rPr lang="en-US" altLang="zh-TW" sz="1400" b="0">
                <a:solidFill>
                  <a:schemeClr val="tx1"/>
                </a:solidFill>
                <a:effectLst/>
              </a:rPr>
              <a:t>(</a:t>
            </a:r>
            <a:r>
              <a:rPr lang="zh-TW" altLang="en-US" sz="1400" b="0">
                <a:solidFill>
                  <a:schemeClr val="tx1"/>
                </a:solidFill>
                <a:effectLst/>
              </a:rPr>
              <a:t>所有</a:t>
            </a:r>
            <a:r>
              <a:rPr lang="en-US" altLang="zh-TW" sz="1400" b="0">
                <a:solidFill>
                  <a:schemeClr val="tx1"/>
                </a:solidFill>
                <a:effectLst/>
              </a:rPr>
              <a:t>expert</a:t>
            </a:r>
            <a:r>
              <a:rPr lang="zh-TW" altLang="en-US" sz="1400" b="0">
                <a:solidFill>
                  <a:schemeClr val="tx1"/>
                </a:solidFill>
                <a:effectLst/>
              </a:rPr>
              <a:t>加起來大於單一</a:t>
            </a:r>
            <a:r>
              <a:rPr lang="en-US" altLang="zh-TW" sz="1400" b="0">
                <a:solidFill>
                  <a:schemeClr val="tx1"/>
                </a:solidFill>
                <a:effectLst/>
              </a:rPr>
              <a:t>)</a:t>
            </a:r>
            <a:r>
              <a:rPr lang="zh-TW" altLang="en-US" sz="1400" b="0">
                <a:solidFill>
                  <a:schemeClr val="tx1"/>
                </a:solidFill>
                <a:effectLst/>
              </a:rPr>
              <a:t>，空間依舊，時間加快，且結合</a:t>
            </a:r>
            <a:r>
              <a:rPr lang="en-US" altLang="zh-TW" sz="1400" b="0">
                <a:solidFill>
                  <a:schemeClr val="tx1"/>
                </a:solidFill>
                <a:effectLst/>
              </a:rPr>
              <a:t>Mamba</a:t>
            </a:r>
            <a:r>
              <a:rPr lang="zh-TW" altLang="en-US" sz="1400" b="0">
                <a:solidFill>
                  <a:schemeClr val="tx1"/>
                </a:solidFill>
                <a:effectLst/>
              </a:rPr>
              <a:t>後效率還可以再飆升。（</a:t>
            </a:r>
            <a:r>
              <a:rPr lang="en-US" altLang="zh-TW" sz="1400" b="0">
                <a:solidFill>
                  <a:schemeClr val="tx1"/>
                </a:solidFill>
                <a:effectLst/>
              </a:rPr>
              <a:t>DS-MoE, Jamba</a:t>
            </a:r>
            <a:r>
              <a:rPr lang="zh-TW" altLang="en-US" sz="1400" b="0">
                <a:solidFill>
                  <a:schemeClr val="tx1"/>
                </a:solidFill>
                <a:effectLst/>
              </a:rPr>
              <a:t>）</a:t>
            </a:r>
          </a:p>
          <a:p>
            <a:pPr marL="285750" indent="-285750">
              <a:buFont typeface="Arial" panose="020B0604020202020204" pitchFamily="34" charset="0"/>
              <a:buChar char="•"/>
            </a:pPr>
            <a:r>
              <a:rPr lang="en-US" altLang="zh-TW" sz="1400" b="0">
                <a:solidFill>
                  <a:schemeClr val="tx1"/>
                </a:solidFill>
                <a:effectLst/>
              </a:rPr>
              <a:t>MoE</a:t>
            </a:r>
            <a:r>
              <a:rPr lang="zh-TW" altLang="en-US" sz="1400" b="0">
                <a:solidFill>
                  <a:schemeClr val="tx1"/>
                </a:solidFill>
                <a:effectLst/>
              </a:rPr>
              <a:t>訓練效率可以大幅增加（</a:t>
            </a:r>
            <a:r>
              <a:rPr lang="en-US" altLang="zh-TW" sz="1400" b="0">
                <a:solidFill>
                  <a:schemeClr val="tx1"/>
                </a:solidFill>
                <a:effectLst/>
              </a:rPr>
              <a:t>DS-MoE, Jet-MoE, Qwen 1.5 MoE</a:t>
            </a:r>
            <a:r>
              <a:rPr lang="zh-TW" altLang="en-US" sz="1400" b="0">
                <a:solidFill>
                  <a:schemeClr val="tx1"/>
                </a:solidFill>
                <a:effectLst/>
              </a:rPr>
              <a:t>）</a:t>
            </a:r>
          </a:p>
          <a:p>
            <a:pPr marL="285750" indent="-285750">
              <a:buFont typeface="Arial" panose="020B0604020202020204" pitchFamily="34" charset="0"/>
              <a:buChar char="•"/>
            </a:pPr>
            <a:r>
              <a:rPr lang="zh-TW" altLang="en-US" sz="1400" b="0">
                <a:solidFill>
                  <a:schemeClr val="tx1"/>
                </a:solidFill>
                <a:effectLst/>
              </a:rPr>
              <a:t>基於這三個結論，</a:t>
            </a:r>
            <a:r>
              <a:rPr lang="en-US" altLang="zh-TW" sz="1400" b="0">
                <a:solidFill>
                  <a:schemeClr val="tx1"/>
                </a:solidFill>
                <a:effectLst/>
              </a:rPr>
              <a:t>MoE</a:t>
            </a:r>
            <a:r>
              <a:rPr lang="zh-TW" altLang="en-US" sz="1400" b="0">
                <a:solidFill>
                  <a:schemeClr val="tx1"/>
                </a:solidFill>
                <a:effectLst/>
              </a:rPr>
              <a:t>很有可能會慢慢取代 </a:t>
            </a:r>
            <a:r>
              <a:rPr lang="en-US" altLang="zh-TW" sz="1400" b="0">
                <a:solidFill>
                  <a:schemeClr val="tx1"/>
                </a:solidFill>
                <a:effectLst/>
              </a:rPr>
              <a:t>Dense model </a:t>
            </a:r>
            <a:r>
              <a:rPr lang="zh-TW" altLang="en-US" sz="1400" b="0">
                <a:solidFill>
                  <a:schemeClr val="tx1"/>
                </a:solidFill>
                <a:effectLst/>
              </a:rPr>
              <a:t>的發展，變成主要開源閉源模型的技術標準。</a:t>
            </a:r>
            <a:endParaRPr lang="en-US" altLang="zh-TW" sz="1400" b="0">
              <a:solidFill>
                <a:schemeClr val="tx1"/>
              </a:solidFill>
              <a:effectLst/>
            </a:endParaRPr>
          </a:p>
          <a:p>
            <a:pPr marL="285750" indent="-285750">
              <a:buFont typeface="Arial" panose="020B0604020202020204" pitchFamily="34" charset="0"/>
              <a:buChar char="•"/>
            </a:pPr>
            <a:endParaRPr lang="en-US" altLang="zh-TW" sz="1400" b="0">
              <a:solidFill>
                <a:schemeClr val="tx1"/>
              </a:solidFill>
              <a:effectLst/>
            </a:endParaRPr>
          </a:p>
          <a:p>
            <a:pPr marL="285750" indent="-285750">
              <a:buFont typeface="Arial" panose="020B0604020202020204" pitchFamily="34" charset="0"/>
              <a:buChar char="•"/>
            </a:pPr>
            <a:r>
              <a:rPr lang="en-US" altLang="zh-TW" sz="1100" b="0" i="0">
                <a:solidFill>
                  <a:srgbClr val="05192D"/>
                </a:solidFill>
                <a:effectLst/>
                <a:latin typeface="Studio-Feixen-Sans"/>
              </a:rPr>
              <a:t>PS. Mamba </a:t>
            </a:r>
            <a:r>
              <a:rPr lang="zh-TW" altLang="en-US" sz="1100" b="0" i="0">
                <a:solidFill>
                  <a:srgbClr val="05192D"/>
                </a:solidFill>
                <a:effectLst/>
                <a:latin typeface="Studio-Feixen-Sans"/>
              </a:rPr>
              <a:t>是一種新的 </a:t>
            </a:r>
            <a:r>
              <a:rPr lang="en-US" altLang="zh-TW" sz="1100" b="0" i="0">
                <a:solidFill>
                  <a:srgbClr val="05192D"/>
                </a:solidFill>
                <a:effectLst/>
                <a:latin typeface="Studio-Feixen-Sans"/>
              </a:rPr>
              <a:t>LLM </a:t>
            </a:r>
            <a:r>
              <a:rPr lang="zh-TW" altLang="en-US" sz="1100" b="0" i="0">
                <a:solidFill>
                  <a:srgbClr val="05192D"/>
                </a:solidFill>
                <a:effectLst/>
                <a:latin typeface="Studio-Feixen-Sans"/>
              </a:rPr>
              <a:t>架構，它整合了結構化狀態空間序列 </a:t>
            </a:r>
            <a:r>
              <a:rPr lang="en-US" altLang="zh-TW" sz="1100" b="0" i="0">
                <a:solidFill>
                  <a:srgbClr val="05192D"/>
                </a:solidFill>
                <a:effectLst/>
                <a:latin typeface="Studio-Feixen-Sans"/>
              </a:rPr>
              <a:t>(S4) </a:t>
            </a:r>
            <a:r>
              <a:rPr lang="zh-TW" altLang="en-US" sz="1100" b="0" i="0">
                <a:solidFill>
                  <a:srgbClr val="05192D"/>
                </a:solidFill>
                <a:effectLst/>
                <a:latin typeface="Studio-Feixen-Sans"/>
              </a:rPr>
              <a:t>模型來管理長資料序列。 </a:t>
            </a:r>
            <a:endParaRPr lang="zh-TW" altLang="en-US" sz="1400" b="0">
              <a:solidFill>
                <a:schemeClr val="tx1"/>
              </a:solidFill>
              <a:effectLst/>
            </a:endParaRPr>
          </a:p>
        </p:txBody>
      </p:sp>
    </p:spTree>
    <p:extLst>
      <p:ext uri="{BB962C8B-B14F-4D97-AF65-F5344CB8AC3E}">
        <p14:creationId xmlns:p14="http://schemas.microsoft.com/office/powerpoint/2010/main" val="169434975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09A0023-B661-8F74-0D29-1AAFF2DA7031}"/>
              </a:ext>
            </a:extLst>
          </p:cNvPr>
          <p:cNvPicPr>
            <a:picLocks noChangeAspect="1"/>
          </p:cNvPicPr>
          <p:nvPr/>
        </p:nvPicPr>
        <p:blipFill>
          <a:blip r:embed="rId2"/>
          <a:stretch>
            <a:fillRect/>
          </a:stretch>
        </p:blipFill>
        <p:spPr>
          <a:xfrm>
            <a:off x="539552" y="1041275"/>
            <a:ext cx="7674248" cy="5728896"/>
          </a:xfrm>
          <a:prstGeom prst="rect">
            <a:avLst/>
          </a:prstGeom>
        </p:spPr>
      </p:pic>
      <p:sp>
        <p:nvSpPr>
          <p:cNvPr id="6" name="文字方塊 5">
            <a:extLst>
              <a:ext uri="{FF2B5EF4-FFF2-40B4-BE49-F238E27FC236}">
                <a16:creationId xmlns:a16="http://schemas.microsoft.com/office/drawing/2014/main" id="{6ED4B943-D926-8807-9CAF-6640A08B2EA9}"/>
              </a:ext>
            </a:extLst>
          </p:cNvPr>
          <p:cNvSpPr txBox="1"/>
          <p:nvPr/>
        </p:nvSpPr>
        <p:spPr>
          <a:xfrm>
            <a:off x="179512" y="188640"/>
            <a:ext cx="8496944" cy="738664"/>
          </a:xfrm>
          <a:prstGeom prst="rect">
            <a:avLst/>
          </a:prstGeom>
          <a:noFill/>
        </p:spPr>
        <p:txBody>
          <a:bodyPr wrap="square">
            <a:spAutoFit/>
          </a:bodyPr>
          <a:lstStyle/>
          <a:p>
            <a:r>
              <a:rPr lang="en-US" altLang="zh-TW" sz="1100" b="0" i="0">
                <a:solidFill>
                  <a:srgbClr val="5E5E5E"/>
                </a:solidFill>
                <a:effectLst/>
                <a:latin typeface="Arial" panose="020B0604020202020204" pitchFamily="34" charset="0"/>
              </a:rPr>
              <a:t>2024</a:t>
            </a:r>
            <a:r>
              <a:rPr lang="zh-TW" altLang="en-US" sz="1100" b="0" i="0">
                <a:solidFill>
                  <a:srgbClr val="5E5E5E"/>
                </a:solidFill>
                <a:effectLst/>
                <a:latin typeface="Arial" panose="020B0604020202020204" pitchFamily="34" charset="0"/>
              </a:rPr>
              <a:t>年</a:t>
            </a:r>
            <a:r>
              <a:rPr lang="en-US" altLang="zh-TW" sz="1100" b="0" i="0">
                <a:solidFill>
                  <a:srgbClr val="5E5E5E"/>
                </a:solidFill>
                <a:effectLst/>
                <a:latin typeface="Arial" panose="020B0604020202020204" pitchFamily="34" charset="0"/>
              </a:rPr>
              <a:t>4</a:t>
            </a:r>
            <a:r>
              <a:rPr lang="zh-TW" altLang="en-US" sz="1100" b="0" i="0">
                <a:solidFill>
                  <a:srgbClr val="5E5E5E"/>
                </a:solidFill>
                <a:effectLst/>
                <a:latin typeface="Arial" panose="020B0604020202020204" pitchFamily="34" charset="0"/>
              </a:rPr>
              <a:t>月</a:t>
            </a:r>
            <a:r>
              <a:rPr lang="en-US" altLang="zh-TW" sz="1100" b="0" i="0">
                <a:solidFill>
                  <a:srgbClr val="5E5E5E"/>
                </a:solidFill>
                <a:effectLst/>
                <a:latin typeface="Arial" panose="020B0604020202020204" pitchFamily="34" charset="0"/>
              </a:rPr>
              <a:t>7</a:t>
            </a:r>
            <a:r>
              <a:rPr lang="zh-TW" altLang="en-US" sz="1100" b="0" i="0">
                <a:solidFill>
                  <a:srgbClr val="5E5E5E"/>
                </a:solidFill>
                <a:effectLst/>
                <a:latin typeface="Arial" panose="020B0604020202020204" pitchFamily="34" charset="0"/>
              </a:rPr>
              <a:t>日  </a:t>
            </a:r>
            <a:r>
              <a:rPr lang="en-US" altLang="zh-TW" sz="1400"/>
              <a:t>JetMoE</a:t>
            </a:r>
            <a:r>
              <a:rPr lang="zh-TW" altLang="en-US" sz="1400"/>
              <a:t>在文章中寫他們只使用 </a:t>
            </a:r>
            <a:r>
              <a:rPr lang="en-US" altLang="zh-TW" sz="1400"/>
              <a:t>96 </a:t>
            </a:r>
            <a:r>
              <a:rPr lang="zh-TW" altLang="en-US" sz="1400"/>
              <a:t>張</a:t>
            </a:r>
            <a:r>
              <a:rPr lang="en-US" altLang="zh-TW" sz="1400"/>
              <a:t> H100 * 2 weeks</a:t>
            </a:r>
            <a:r>
              <a:rPr lang="zh-TW" altLang="en-US" sz="1400"/>
              <a:t>，與</a:t>
            </a:r>
            <a:r>
              <a:rPr lang="en-US" altLang="zh-TW" sz="1400"/>
              <a:t>LLaMa2 </a:t>
            </a:r>
            <a:r>
              <a:rPr lang="en-US" altLang="zh-TW" sz="1400" b="1"/>
              <a:t>7b</a:t>
            </a:r>
            <a:r>
              <a:rPr lang="zh-TW" altLang="en-US" sz="1400"/>
              <a:t>使用了總共</a:t>
            </a:r>
            <a:r>
              <a:rPr lang="en-US" altLang="zh-TW" sz="1400"/>
              <a:t>184,320 A100 GPU hours</a:t>
            </a:r>
            <a:r>
              <a:rPr lang="zh-TW" altLang="en-US" sz="1400"/>
              <a:t>相比，考量到</a:t>
            </a:r>
            <a:r>
              <a:rPr lang="en-US" altLang="zh-TW" sz="1400"/>
              <a:t>H100</a:t>
            </a:r>
            <a:r>
              <a:rPr lang="zh-TW" altLang="en-US" sz="1400"/>
              <a:t>跟</a:t>
            </a:r>
            <a:r>
              <a:rPr lang="en-US" altLang="zh-TW" sz="1400"/>
              <a:t>A100</a:t>
            </a:r>
            <a:r>
              <a:rPr lang="zh-TW" altLang="en-US" sz="1400"/>
              <a:t>的效果差，</a:t>
            </a:r>
            <a:r>
              <a:rPr lang="en-US" altLang="zh-TW" sz="1400"/>
              <a:t>JetMoE</a:t>
            </a:r>
            <a:r>
              <a:rPr lang="zh-TW" altLang="en-US" sz="1400"/>
              <a:t>大概只使用</a:t>
            </a:r>
            <a:r>
              <a:rPr lang="en-US" altLang="zh-TW" sz="1400"/>
              <a:t>30%</a:t>
            </a:r>
            <a:r>
              <a:rPr lang="zh-TW" altLang="en-US" sz="1400"/>
              <a:t>的訓練資源就達到了跟</a:t>
            </a:r>
            <a:r>
              <a:rPr lang="en-US" altLang="zh-TW" sz="1400"/>
              <a:t>LLaMa2 7b</a:t>
            </a:r>
            <a:r>
              <a:rPr lang="zh-TW" altLang="en-US" sz="1400"/>
              <a:t>一樣的效果，這應該是目前看到最有效的訓練優化方法。</a:t>
            </a:r>
          </a:p>
        </p:txBody>
      </p:sp>
    </p:spTree>
    <p:extLst>
      <p:ext uri="{BB962C8B-B14F-4D97-AF65-F5344CB8AC3E}">
        <p14:creationId xmlns:p14="http://schemas.microsoft.com/office/powerpoint/2010/main" val="20032979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9028BD9-4988-BBE9-E550-F382F3FCD1EA}"/>
              </a:ext>
            </a:extLst>
          </p:cNvPr>
          <p:cNvSpPr>
            <a:spLocks noGrp="1"/>
          </p:cNvSpPr>
          <p:nvPr>
            <p:ph idx="1"/>
          </p:nvPr>
        </p:nvSpPr>
        <p:spPr>
          <a:xfrm>
            <a:off x="144525" y="116632"/>
            <a:ext cx="8854950" cy="6408712"/>
          </a:xfrm>
        </p:spPr>
        <p:txBody>
          <a:bodyPr/>
          <a:lstStyle/>
          <a:p>
            <a:r>
              <a:rPr lang="zh-TW" altLang="en-US" sz="1400">
                <a:solidFill>
                  <a:schemeClr val="accent2"/>
                </a:solidFill>
              </a:rPr>
              <a:t>請問是多大的？</a:t>
            </a:r>
          </a:p>
          <a:p>
            <a:r>
              <a:rPr lang="zh-TW" altLang="en-US" sz="1400"/>
              <a:t>這個定義模糊，但「大型」一詞已用於描述 </a:t>
            </a:r>
            <a:r>
              <a:rPr lang="en-US" altLang="zh-TW" sz="1400"/>
              <a:t>BERT (1.1 </a:t>
            </a:r>
            <a:r>
              <a:rPr lang="zh-TW" altLang="en-US" sz="1400"/>
              <a:t>億個參數</a:t>
            </a:r>
            <a:r>
              <a:rPr lang="en-US" altLang="zh-TW" sz="1400"/>
              <a:t>) </a:t>
            </a:r>
            <a:r>
              <a:rPr lang="zh-TW" altLang="en-US" sz="1400"/>
              <a:t>和 </a:t>
            </a:r>
            <a:r>
              <a:rPr lang="en-US" altLang="zh-TW" sz="1400"/>
              <a:t>PaLM 2 (</a:t>
            </a:r>
            <a:r>
              <a:rPr lang="zh-TW" altLang="en-US" sz="1400"/>
              <a:t>最多 </a:t>
            </a:r>
            <a:r>
              <a:rPr lang="en-US" altLang="zh-TW" sz="1400"/>
              <a:t>3400 </a:t>
            </a:r>
            <a:r>
              <a:rPr lang="zh-TW" altLang="en-US" sz="1400"/>
              <a:t>億個參數</a:t>
            </a:r>
            <a:r>
              <a:rPr lang="en-US" altLang="zh-TW" sz="1400"/>
              <a:t>)</a:t>
            </a:r>
            <a:r>
              <a:rPr lang="zh-TW" altLang="en-US" sz="1400"/>
              <a:t>。</a:t>
            </a:r>
          </a:p>
          <a:p>
            <a:r>
              <a:rPr lang="zh-TW" altLang="en-US" sz="1400"/>
              <a:t>參數是模型在訓練期間學到的權重，用於預測序列中的下一個符記。</a:t>
            </a:r>
            <a:r>
              <a:rPr lang="zh-TW" altLang="en-US" sz="1400">
                <a:solidFill>
                  <a:schemeClr val="tx1"/>
                </a:solidFill>
              </a:rPr>
              <a:t>「</a:t>
            </a:r>
            <a:r>
              <a:rPr lang="en-US" altLang="zh-TW" sz="1400">
                <a:solidFill>
                  <a:schemeClr val="tx1"/>
                </a:solidFill>
              </a:rPr>
              <a:t>Large</a:t>
            </a:r>
            <a:r>
              <a:rPr lang="zh-TW" altLang="en-US" sz="1400">
                <a:solidFill>
                  <a:schemeClr val="tx1"/>
                </a:solidFill>
              </a:rPr>
              <a:t>」可以指模型中的參數數量，有時也指資料集中的字詞數量。</a:t>
            </a:r>
          </a:p>
          <a:p>
            <a:endParaRPr lang="zh-TW" altLang="en-US" sz="1400"/>
          </a:p>
          <a:p>
            <a:r>
              <a:rPr lang="en-US" altLang="zh-TW" sz="1400">
                <a:solidFill>
                  <a:schemeClr val="accent2"/>
                </a:solidFill>
              </a:rPr>
              <a:t>Transformers (Transformers </a:t>
            </a:r>
            <a:r>
              <a:rPr lang="zh-TW" altLang="en-US" sz="1400">
                <a:solidFill>
                  <a:schemeClr val="accent2"/>
                </a:solidFill>
              </a:rPr>
              <a:t>只算是</a:t>
            </a:r>
            <a:r>
              <a:rPr lang="en-US" altLang="zh-TW" sz="1400">
                <a:solidFill>
                  <a:schemeClr val="accent2"/>
                </a:solidFill>
              </a:rPr>
              <a:t>LLM</a:t>
            </a:r>
            <a:r>
              <a:rPr lang="zh-TW" altLang="en-US" sz="1400">
                <a:solidFill>
                  <a:schemeClr val="accent2"/>
                </a:solidFill>
              </a:rPr>
              <a:t>的一種架構</a:t>
            </a:r>
            <a:r>
              <a:rPr lang="en-US" altLang="zh-TW" sz="1400">
                <a:solidFill>
                  <a:schemeClr val="accent2"/>
                </a:solidFill>
              </a:rPr>
              <a:t>. Diffusion model</a:t>
            </a:r>
            <a:r>
              <a:rPr lang="zh-TW" altLang="en-US" sz="1400">
                <a:solidFill>
                  <a:schemeClr val="accent2"/>
                </a:solidFill>
              </a:rPr>
              <a:t>為目前</a:t>
            </a:r>
            <a:r>
              <a:rPr lang="en-US" altLang="zh-TW" sz="1400">
                <a:solidFill>
                  <a:schemeClr val="accent2"/>
                </a:solidFill>
              </a:rPr>
              <a:t>LLM</a:t>
            </a:r>
            <a:r>
              <a:rPr lang="zh-TW" altLang="en-US" sz="1400">
                <a:solidFill>
                  <a:schemeClr val="accent2"/>
                </a:solidFill>
              </a:rPr>
              <a:t>的流行焦點</a:t>
            </a:r>
            <a:r>
              <a:rPr lang="en-US" altLang="zh-TW" sz="1400">
                <a:solidFill>
                  <a:schemeClr val="accent2"/>
                </a:solidFill>
              </a:rPr>
              <a:t>)</a:t>
            </a:r>
          </a:p>
          <a:p>
            <a:r>
              <a:rPr lang="zh-TW" altLang="en-US" sz="1400"/>
              <a:t>語言模型開發的一大重點是 </a:t>
            </a:r>
            <a:r>
              <a:rPr lang="en-US" altLang="zh-TW" sz="1400"/>
              <a:t>2017 </a:t>
            </a:r>
            <a:r>
              <a:rPr lang="zh-TW" altLang="en-US" sz="1400"/>
              <a:t>年 </a:t>
            </a:r>
            <a:r>
              <a:rPr lang="en-US" altLang="zh-TW" sz="1400"/>
              <a:t>Transformer </a:t>
            </a:r>
            <a:r>
              <a:rPr lang="zh-TW" altLang="en-US" sz="1400"/>
              <a:t>的架構， 注意。 這樣一來，系統就能專注於輸入內容中最重要的部分，進而處理較長的序列，解決先前模型遇到的記憶體問題。</a:t>
            </a:r>
            <a:r>
              <a:rPr lang="en-US" altLang="zh-TW" sz="1400"/>
              <a:t>Transformer </a:t>
            </a:r>
            <a:r>
              <a:rPr lang="zh-TW" altLang="en-US" sz="1400"/>
              <a:t>是各種語言模型應用程式 </a:t>
            </a:r>
            <a:r>
              <a:rPr lang="en-US" altLang="zh-TW" sz="1400"/>
              <a:t>(</a:t>
            </a:r>
            <a:r>
              <a:rPr lang="zh-TW" altLang="en-US" sz="1400"/>
              <a:t>例如翻譯器</a:t>
            </a:r>
            <a:r>
              <a:rPr lang="en-US" altLang="zh-TW" sz="1400"/>
              <a:t>) </a:t>
            </a:r>
            <a:r>
              <a:rPr lang="zh-TW" altLang="en-US" sz="1400"/>
              <a:t>的最新架構。</a:t>
            </a:r>
          </a:p>
          <a:p>
            <a:endParaRPr lang="zh-TW" altLang="en-US" sz="1400"/>
          </a:p>
          <a:p>
            <a:r>
              <a:rPr lang="zh-TW" altLang="en-US" sz="1400"/>
              <a:t>如果輸入內容為 </a:t>
            </a:r>
            <a:r>
              <a:rPr lang="en-US" altLang="zh-TW" sz="1400"/>
              <a:t>"I am a good dog." (</a:t>
            </a:r>
            <a:r>
              <a:rPr lang="zh-TW" altLang="en-US" sz="1400"/>
              <a:t>我是好狗狗</a:t>
            </a:r>
            <a:r>
              <a:rPr lang="en-US" altLang="zh-TW" sz="1400"/>
              <a:t>)</a:t>
            </a:r>
            <a:r>
              <a:rPr lang="zh-TW" altLang="en-US" sz="1400"/>
              <a:t>，則為 </a:t>
            </a:r>
            <a:r>
              <a:rPr lang="en-US" altLang="zh-TW" sz="1400"/>
              <a:t>Transformer </a:t>
            </a:r>
            <a:r>
              <a:rPr lang="zh-TW" altLang="en-US" sz="1400"/>
              <a:t>型翻譯器 並將輸入內容轉換為輸出內容 </a:t>
            </a:r>
            <a:r>
              <a:rPr lang="en-US" altLang="zh-TW" sz="1400"/>
              <a:t>"Je suis un bon chien."</a:t>
            </a:r>
            <a:r>
              <a:rPr lang="zh-TW" altLang="en-US" sz="1400"/>
              <a:t>，也就是 翻譯成法文</a:t>
            </a:r>
          </a:p>
          <a:p>
            <a:endParaRPr lang="zh-TW" altLang="en-US" sz="1400"/>
          </a:p>
          <a:p>
            <a:r>
              <a:rPr lang="zh-TW" altLang="en-US" sz="1400"/>
              <a:t>完整的 </a:t>
            </a:r>
            <a:r>
              <a:rPr lang="en-US" altLang="zh-TW" sz="1400"/>
              <a:t>Transformer </a:t>
            </a:r>
            <a:r>
              <a:rPr lang="zh-TW" altLang="en-US" sz="1400"/>
              <a:t>由編碼器和解碼器組成。一個 編碼器會將輸入文字轉換為中繼表示法 將中繼表示法轉化為實用文字。</a:t>
            </a:r>
          </a:p>
          <a:p>
            <a:endParaRPr lang="zh-TW" altLang="en-US" sz="1400"/>
          </a:p>
          <a:p>
            <a:r>
              <a:rPr lang="zh-TW" altLang="en-US" sz="1400">
                <a:solidFill>
                  <a:schemeClr val="accent2"/>
                </a:solidFill>
              </a:rPr>
              <a:t>自我注意</a:t>
            </a:r>
          </a:p>
          <a:p>
            <a:r>
              <a:rPr lang="en-US" altLang="zh-TW" sz="1400"/>
              <a:t>Transformer </a:t>
            </a:r>
            <a:r>
              <a:rPr lang="zh-TW" altLang="en-US" sz="1400"/>
              <a:t>大量依賴「自注意」概念。自注意力的「自我」部分是指詞彙庫中每個符號的「自我中心」焦點。實際上，自注意力會代表每個輸入符記，詢問「每個其他輸入符記對 我的重要程度為何？」為簡化問題，我們假設每個符記都是一個字，完整的上下文則是單一句子。請考慮以下句子：</a:t>
            </a:r>
          </a:p>
          <a:p>
            <a:endParaRPr lang="zh-TW" altLang="en-US" sz="1400"/>
          </a:p>
          <a:p>
            <a:r>
              <a:rPr lang="zh-TW" altLang="en-US" sz="1400"/>
              <a:t>動物太累，所以沒有跨越街道。</a:t>
            </a:r>
          </a:p>
          <a:p>
            <a:endParaRPr lang="zh-TW" altLang="en-US" sz="1400"/>
          </a:p>
          <a:p>
            <a:r>
              <a:rPr lang="zh-TW" altLang="en-US" sz="1400"/>
              <a:t>前述句子中有 </a:t>
            </a:r>
            <a:r>
              <a:rPr lang="en-US" altLang="zh-TW" sz="1400"/>
              <a:t>11 </a:t>
            </a:r>
            <a:r>
              <a:rPr lang="zh-TW" altLang="en-US" sz="1400"/>
              <a:t>個字詞，因此每個字詞都會注意其他 </a:t>
            </a:r>
            <a:r>
              <a:rPr lang="en-US" altLang="zh-TW" sz="1400"/>
              <a:t>10 </a:t>
            </a:r>
            <a:r>
              <a:rPr lang="zh-TW" altLang="en-US" sz="1400"/>
              <a:t>個字詞，並思考每個字詞對自己的重要性。舉例來說，請注意這句話包含代名詞「</a:t>
            </a:r>
            <a:r>
              <a:rPr lang="en-US" altLang="zh-TW" sz="1400"/>
              <a:t>it</a:t>
            </a:r>
            <a:r>
              <a:rPr lang="zh-TW" altLang="en-US" sz="1400"/>
              <a:t>」。人稱代名詞通常不明確。代名詞一律是指最近的名詞 但在例句中，最近的名詞「它」是指：動物 還是大街小巷？</a:t>
            </a:r>
          </a:p>
          <a:p>
            <a:endParaRPr lang="zh-TW" altLang="en-US" sz="1400"/>
          </a:p>
          <a:p>
            <a:r>
              <a:rPr lang="zh-TW" altLang="en-US" sz="1400"/>
              <a:t>自我注意力機制能判斷附近字詞與 代名詞 </a:t>
            </a:r>
            <a:r>
              <a:rPr lang="en-US" altLang="zh-TW" sz="1400"/>
              <a:t>it</a:t>
            </a:r>
            <a:r>
              <a:rPr lang="zh-TW" altLang="en-US" sz="1400"/>
              <a:t>。</a:t>
            </a:r>
          </a:p>
        </p:txBody>
      </p:sp>
    </p:spTree>
    <p:extLst>
      <p:ext uri="{BB962C8B-B14F-4D97-AF65-F5344CB8AC3E}">
        <p14:creationId xmlns:p14="http://schemas.microsoft.com/office/powerpoint/2010/main" val="128334611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4F4E95-303B-33FD-FBA3-1968B066A25F}"/>
              </a:ext>
            </a:extLst>
          </p:cNvPr>
          <p:cNvSpPr>
            <a:spLocks noGrp="1"/>
          </p:cNvSpPr>
          <p:nvPr>
            <p:ph type="title"/>
          </p:nvPr>
        </p:nvSpPr>
        <p:spPr>
          <a:xfrm>
            <a:off x="181546" y="198953"/>
            <a:ext cx="8854950" cy="493744"/>
          </a:xfrm>
        </p:spPr>
        <p:txBody>
          <a:bodyPr/>
          <a:lstStyle/>
          <a:p>
            <a:r>
              <a:rPr lang="en-US" altLang="zh-TW" sz="2400"/>
              <a:t>DeepSeek </a:t>
            </a:r>
            <a:r>
              <a:rPr lang="zh-TW" altLang="en-US" sz="2400"/>
              <a:t>的 </a:t>
            </a:r>
            <a:r>
              <a:rPr lang="en-US" altLang="zh-TW" sz="2400"/>
              <a:t>MoE </a:t>
            </a:r>
            <a:r>
              <a:rPr lang="zh-TW" altLang="en-US" sz="2400"/>
              <a:t>架構：低算力下的大語言模型高效訓練技術</a:t>
            </a:r>
          </a:p>
        </p:txBody>
      </p:sp>
      <p:sp>
        <p:nvSpPr>
          <p:cNvPr id="3" name="內容版面配置區 2">
            <a:extLst>
              <a:ext uri="{FF2B5EF4-FFF2-40B4-BE49-F238E27FC236}">
                <a16:creationId xmlns:a16="http://schemas.microsoft.com/office/drawing/2014/main" id="{99D0E16B-0865-218C-3C7D-CB8B42AF41A5}"/>
              </a:ext>
            </a:extLst>
          </p:cNvPr>
          <p:cNvSpPr>
            <a:spLocks noGrp="1"/>
          </p:cNvSpPr>
          <p:nvPr>
            <p:ph idx="1"/>
          </p:nvPr>
        </p:nvSpPr>
        <p:spPr>
          <a:xfrm>
            <a:off x="195154" y="908720"/>
            <a:ext cx="8948846" cy="5832648"/>
          </a:xfrm>
        </p:spPr>
        <p:txBody>
          <a:bodyPr/>
          <a:lstStyle/>
          <a:p>
            <a:r>
              <a:rPr lang="en-US" altLang="zh-TW" sz="1400" b="0">
                <a:solidFill>
                  <a:schemeClr val="tx1"/>
                </a:solidFill>
                <a:effectLst/>
              </a:rPr>
              <a:t>DeepSeek V3 </a:t>
            </a:r>
            <a:r>
              <a:rPr lang="zh-TW" altLang="en-US" sz="1400" b="0">
                <a:solidFill>
                  <a:schemeClr val="tx1"/>
                </a:solidFill>
                <a:effectLst/>
              </a:rPr>
              <a:t>設計目的是處理類似 </a:t>
            </a:r>
            <a:r>
              <a:rPr lang="en-US" altLang="zh-TW" sz="1400" b="0">
                <a:solidFill>
                  <a:schemeClr val="tx1"/>
                </a:solidFill>
                <a:effectLst/>
              </a:rPr>
              <a:t>GPT-4o </a:t>
            </a:r>
            <a:r>
              <a:rPr lang="zh-TW" altLang="en-US" sz="1400" b="0">
                <a:solidFill>
                  <a:schemeClr val="tx1"/>
                </a:solidFill>
                <a:effectLst/>
              </a:rPr>
              <a:t>的</a:t>
            </a:r>
            <a:r>
              <a:rPr lang="zh-TW" altLang="en-US" sz="1400">
                <a:solidFill>
                  <a:schemeClr val="tx1"/>
                </a:solidFill>
                <a:effectLst/>
              </a:rPr>
              <a:t>多模態自然語言任務</a:t>
            </a:r>
            <a:r>
              <a:rPr lang="zh-TW" altLang="en-US" sz="1400" b="0">
                <a:solidFill>
                  <a:schemeClr val="tx1"/>
                </a:solidFill>
                <a:effectLst/>
              </a:rPr>
              <a:t>，例如生成圖表、摘要文章、回答問題，它的模型架構和能力也符合大型語言模型的定義，例如支援多種語言、高效處理複雜任務等等。</a:t>
            </a:r>
            <a:r>
              <a:rPr lang="en-US" altLang="zh-TW" sz="1400" b="0">
                <a:solidFill>
                  <a:schemeClr val="tx1"/>
                </a:solidFill>
                <a:effectLst/>
              </a:rPr>
              <a:t>DeepSeek V3</a:t>
            </a:r>
            <a:r>
              <a:rPr lang="zh-TW" altLang="en-US" sz="1400" b="0">
                <a:solidFill>
                  <a:schemeClr val="tx1"/>
                </a:solidFill>
                <a:effectLst/>
              </a:rPr>
              <a:t>，為什麼可以在「低算力」的環境下產出類似 </a:t>
            </a:r>
            <a:r>
              <a:rPr lang="en-US" altLang="zh-TW" sz="1400" b="0">
                <a:solidFill>
                  <a:schemeClr val="tx1"/>
                </a:solidFill>
                <a:effectLst/>
              </a:rPr>
              <a:t>Open AI </a:t>
            </a:r>
            <a:r>
              <a:rPr lang="zh-TW" altLang="en-US" sz="1400" b="0">
                <a:solidFill>
                  <a:schemeClr val="tx1"/>
                </a:solidFill>
                <a:effectLst/>
              </a:rPr>
              <a:t>的產品？</a:t>
            </a:r>
            <a:endParaRPr lang="en-US" altLang="zh-TW" sz="1400" b="0">
              <a:solidFill>
                <a:schemeClr val="tx1"/>
              </a:solidFill>
              <a:effectLst/>
            </a:endParaRPr>
          </a:p>
          <a:p>
            <a:endParaRPr lang="en-US" altLang="zh-TW" sz="1400" b="0">
              <a:solidFill>
                <a:schemeClr val="tx1"/>
              </a:solidFill>
              <a:effectLst/>
            </a:endParaRPr>
          </a:p>
          <a:p>
            <a:pPr algn="l" fontAlgn="base"/>
            <a:r>
              <a:rPr lang="en-US" altLang="zh-TW" sz="1400" b="1" i="0">
                <a:effectLst/>
                <a:latin typeface="-apple-system"/>
              </a:rPr>
              <a:t>GPT-4o </a:t>
            </a:r>
            <a:r>
              <a:rPr lang="zh-TW" altLang="en-US" sz="1400" b="1" i="0">
                <a:effectLst/>
                <a:latin typeface="-apple-system"/>
              </a:rPr>
              <a:t>的訓練方式</a:t>
            </a:r>
          </a:p>
          <a:p>
            <a:pPr algn="l" fontAlgn="base"/>
            <a:r>
              <a:rPr lang="zh-TW" altLang="en-US" sz="1400" b="0" i="0">
                <a:solidFill>
                  <a:srgbClr val="334155"/>
                </a:solidFill>
                <a:effectLst/>
                <a:latin typeface="-apple-system"/>
              </a:rPr>
              <a:t>想像你有一個超級機器人，每次訓練它的時候，你要讓它的所有零件一起運作，這樣它才能變得更聰明，訓練它需要用到非常強大的電腦（很貴的 </a:t>
            </a:r>
            <a:r>
              <a:rPr lang="en-US" altLang="zh-TW" sz="1400" b="0" i="0">
                <a:solidFill>
                  <a:srgbClr val="334155"/>
                </a:solidFill>
                <a:effectLst/>
                <a:latin typeface="-apple-system"/>
              </a:rPr>
              <a:t>GPU</a:t>
            </a:r>
            <a:r>
              <a:rPr lang="zh-TW" altLang="en-US" sz="1400" b="0" i="0">
                <a:solidFill>
                  <a:srgbClr val="334155"/>
                </a:solidFill>
                <a:effectLst/>
                <a:latin typeface="-apple-system"/>
              </a:rPr>
              <a:t>），而且花很多時間和資源。</a:t>
            </a:r>
            <a:endParaRPr lang="en-US" altLang="zh-TW" sz="1400" b="0" i="0">
              <a:solidFill>
                <a:srgbClr val="334155"/>
              </a:solidFill>
              <a:effectLst/>
              <a:latin typeface="-apple-system"/>
            </a:endParaRPr>
          </a:p>
          <a:p>
            <a:pPr algn="l" fontAlgn="base"/>
            <a:endParaRPr lang="zh-TW" altLang="en-US" sz="1400" b="0" i="0">
              <a:solidFill>
                <a:srgbClr val="334155"/>
              </a:solidFill>
              <a:effectLst/>
              <a:latin typeface="-apple-system"/>
            </a:endParaRPr>
          </a:p>
          <a:p>
            <a:pPr algn="l" fontAlgn="base"/>
            <a:r>
              <a:rPr lang="en-US" altLang="zh-TW" sz="1400" b="1" i="0">
                <a:effectLst/>
                <a:latin typeface="-apple-system"/>
              </a:rPr>
              <a:t>DeepSeek V3 </a:t>
            </a:r>
            <a:r>
              <a:rPr lang="zh-TW" altLang="en-US" sz="1400" b="1" i="0">
                <a:effectLst/>
                <a:latin typeface="-apple-system"/>
              </a:rPr>
              <a:t>的訓練方式</a:t>
            </a:r>
          </a:p>
          <a:p>
            <a:pPr algn="l" fontAlgn="base"/>
            <a:r>
              <a:rPr lang="en-US" altLang="zh-TW" sz="1400" b="0" i="0">
                <a:solidFill>
                  <a:srgbClr val="334155"/>
                </a:solidFill>
                <a:effectLst/>
                <a:latin typeface="-apple-system"/>
              </a:rPr>
              <a:t>DeepSeek V3 </a:t>
            </a:r>
            <a:r>
              <a:rPr lang="zh-TW" altLang="en-US" sz="1400" b="0" i="0">
                <a:solidFill>
                  <a:srgbClr val="334155"/>
                </a:solidFill>
                <a:effectLst/>
                <a:latin typeface="-apple-system"/>
              </a:rPr>
              <a:t>的訓練方式用了 </a:t>
            </a:r>
            <a:r>
              <a:rPr lang="en-US" altLang="zh-TW" sz="1400" b="0" i="0">
                <a:solidFill>
                  <a:srgbClr val="334155"/>
                </a:solidFill>
                <a:effectLst/>
                <a:latin typeface="-apple-system"/>
              </a:rPr>
              <a:t>MoE</a:t>
            </a:r>
            <a:r>
              <a:rPr lang="zh-TW" altLang="en-US" sz="1400" b="0" i="0">
                <a:solidFill>
                  <a:srgbClr val="334155"/>
                </a:solidFill>
                <a:effectLst/>
                <a:latin typeface="-apple-system"/>
              </a:rPr>
              <a:t>（專家混合） 的技巧，這就像製作了很多小機器人，但它可以組成大機器人，而每個小機器人都是不同的「專家」，有的專注於語言，有的專注於數字，有的專注於故事。</a:t>
            </a:r>
            <a:endParaRPr lang="en-US" altLang="zh-TW" sz="1400" b="0" i="0">
              <a:solidFill>
                <a:srgbClr val="334155"/>
              </a:solidFill>
              <a:effectLst/>
              <a:latin typeface="-apple-system"/>
            </a:endParaRPr>
          </a:p>
          <a:p>
            <a:pPr algn="l" fontAlgn="base"/>
            <a:endParaRPr lang="en-US" altLang="zh-TW" sz="1400" b="0">
              <a:solidFill>
                <a:srgbClr val="334155"/>
              </a:solidFill>
              <a:effectLst/>
              <a:latin typeface="-apple-system"/>
            </a:endParaRPr>
          </a:p>
          <a:p>
            <a:pPr algn="l" fontAlgn="base"/>
            <a:r>
              <a:rPr lang="zh-TW" altLang="en-US" sz="1100" b="1" i="0">
                <a:effectLst/>
                <a:latin typeface="-apple-system"/>
              </a:rPr>
              <a:t>模型架構的「選擇性」運行</a:t>
            </a:r>
          </a:p>
          <a:p>
            <a:pPr algn="l" fontAlgn="base"/>
            <a:r>
              <a:rPr lang="en-US" altLang="zh-TW" sz="1100" b="0" i="0">
                <a:solidFill>
                  <a:srgbClr val="334155"/>
                </a:solidFill>
                <a:effectLst/>
                <a:latin typeface="-apple-system"/>
              </a:rPr>
              <a:t>MoE </a:t>
            </a:r>
            <a:r>
              <a:rPr lang="zh-TW" altLang="en-US" sz="1100" b="0" i="0">
                <a:solidFill>
                  <a:srgbClr val="334155"/>
                </a:solidFill>
                <a:effectLst/>
                <a:latin typeface="-apple-system"/>
              </a:rPr>
              <a:t>的核心特性在於它會根據輸入數據的特徵，動態選擇部分專家參與運算，而不是讓所有專家都同時運作，這種設計雖然大幅減少了計算量，但也讓人產生疑問：</a:t>
            </a:r>
          </a:p>
          <a:p>
            <a:pPr algn="l" fontAlgn="base">
              <a:buFont typeface="Arial" panose="020B0604020202020204" pitchFamily="34" charset="0"/>
              <a:buChar char="•"/>
            </a:pPr>
            <a:r>
              <a:rPr lang="zh-TW" altLang="en-US" sz="1100" b="0" i="0">
                <a:solidFill>
                  <a:srgbClr val="334155"/>
                </a:solidFill>
                <a:effectLst/>
                <a:latin typeface="-apple-system"/>
              </a:rPr>
              <a:t>它沒有真正運用全模型的能力，只是挑選「少數」專家參與工作，可能被認為是對資源的「妥協」。</a:t>
            </a:r>
          </a:p>
          <a:p>
            <a:pPr algn="l" fontAlgn="base">
              <a:buFont typeface="Arial" panose="020B0604020202020204" pitchFamily="34" charset="0"/>
              <a:buChar char="•"/>
            </a:pPr>
            <a:r>
              <a:rPr lang="zh-TW" altLang="en-US" sz="1100" b="0" i="0">
                <a:solidFill>
                  <a:srgbClr val="334155"/>
                </a:solidFill>
                <a:effectLst/>
                <a:latin typeface="-apple-system"/>
              </a:rPr>
              <a:t>相較於傳統的密集模型，</a:t>
            </a:r>
            <a:r>
              <a:rPr lang="en-US" altLang="zh-TW" sz="1100" b="0" i="0">
                <a:solidFill>
                  <a:srgbClr val="334155"/>
                </a:solidFill>
                <a:effectLst/>
                <a:latin typeface="-apple-system"/>
              </a:rPr>
              <a:t>MoE </a:t>
            </a:r>
            <a:r>
              <a:rPr lang="zh-TW" altLang="en-US" sz="1100" b="0" i="0">
                <a:solidFill>
                  <a:srgbClr val="334155"/>
                </a:solidFill>
                <a:effectLst/>
                <a:latin typeface="-apple-system"/>
              </a:rPr>
              <a:t>的性能提升是否只是在「規模假象」下的效果，而非真正架構上的創新？</a:t>
            </a:r>
            <a:endParaRPr lang="en-US" altLang="zh-TW" sz="1100" b="0" i="0">
              <a:solidFill>
                <a:srgbClr val="334155"/>
              </a:solidFill>
              <a:effectLst/>
              <a:latin typeface="-apple-system"/>
            </a:endParaRPr>
          </a:p>
          <a:p>
            <a:pPr algn="l" fontAlgn="base"/>
            <a:r>
              <a:rPr lang="zh-TW" altLang="en-US" sz="1100" b="1" i="0">
                <a:effectLst/>
                <a:latin typeface="-apple-system"/>
              </a:rPr>
              <a:t>訓練和推理的非一致性</a:t>
            </a:r>
          </a:p>
          <a:p>
            <a:pPr algn="l" fontAlgn="base"/>
            <a:r>
              <a:rPr lang="zh-TW" altLang="en-US" sz="1100" b="0" i="0">
                <a:solidFill>
                  <a:srgbClr val="334155"/>
                </a:solidFill>
                <a:effectLst/>
                <a:latin typeface="-apple-system"/>
              </a:rPr>
              <a:t>在訓練階段，</a:t>
            </a:r>
            <a:r>
              <a:rPr lang="en-US" altLang="zh-TW" sz="1100" b="0" i="0">
                <a:solidFill>
                  <a:srgbClr val="334155"/>
                </a:solidFill>
                <a:effectLst/>
                <a:latin typeface="-apple-system"/>
              </a:rPr>
              <a:t>MoE </a:t>
            </a:r>
            <a:r>
              <a:rPr lang="zh-TW" altLang="en-US" sz="1100" b="0" i="0">
                <a:solidFill>
                  <a:srgbClr val="334155"/>
                </a:solidFill>
                <a:effectLst/>
                <a:latin typeface="-apple-system"/>
              </a:rPr>
              <a:t>會根據不同的數據路徑動態分配專家，這種隨機且情境依賴的選擇，可能會導致推理時出現不穩定的狀況：</a:t>
            </a:r>
          </a:p>
          <a:p>
            <a:pPr algn="l" fontAlgn="base">
              <a:buFont typeface="Arial" panose="020B0604020202020204" pitchFamily="34" charset="0"/>
              <a:buChar char="•"/>
            </a:pPr>
            <a:r>
              <a:rPr lang="zh-TW" altLang="en-US" sz="1100" b="0" i="0">
                <a:solidFill>
                  <a:srgbClr val="334155"/>
                </a:solidFill>
                <a:effectLst/>
                <a:latin typeface="-apple-system"/>
              </a:rPr>
              <a:t>推理過程中，因為選用的專家數量和具體專家可能隨著情境而變動，最終結果就顯得「三心二意」。</a:t>
            </a:r>
          </a:p>
          <a:p>
            <a:pPr algn="l" fontAlgn="base">
              <a:buFont typeface="Arial" panose="020B0604020202020204" pitchFamily="34" charset="0"/>
              <a:buChar char="•"/>
            </a:pPr>
            <a:r>
              <a:rPr lang="zh-TW" altLang="en-US" sz="1100" b="0" i="0">
                <a:solidFill>
                  <a:srgbClr val="334155"/>
                </a:solidFill>
                <a:effectLst/>
                <a:latin typeface="-apple-system"/>
              </a:rPr>
              <a:t>因此，有人認為這種做法其實是依賴「捷徑式推理」，而不是對輸入數據進行全盤考慮。</a:t>
            </a:r>
          </a:p>
          <a:p>
            <a:pPr algn="l" fontAlgn="base"/>
            <a:r>
              <a:rPr lang="zh-TW" altLang="en-US" sz="1100" b="1" i="0">
                <a:effectLst/>
                <a:latin typeface="-apple-system"/>
              </a:rPr>
              <a:t>最佳化和協同的難度</a:t>
            </a:r>
          </a:p>
          <a:p>
            <a:pPr algn="l" fontAlgn="base"/>
            <a:r>
              <a:rPr lang="en-US" altLang="zh-TW" sz="1100" b="0" i="0">
                <a:solidFill>
                  <a:srgbClr val="334155"/>
                </a:solidFill>
                <a:effectLst/>
                <a:latin typeface="-apple-system"/>
              </a:rPr>
              <a:t>MoE </a:t>
            </a:r>
            <a:r>
              <a:rPr lang="zh-TW" altLang="en-US" sz="1100" b="0" i="0">
                <a:solidFill>
                  <a:srgbClr val="334155"/>
                </a:solidFill>
                <a:effectLst/>
                <a:latin typeface="-apple-system"/>
              </a:rPr>
              <a:t>的稀疏特性雖然有效節省了計算，但也引出了不少問題：</a:t>
            </a:r>
          </a:p>
          <a:p>
            <a:pPr algn="l" fontAlgn="base">
              <a:buFont typeface="Arial" panose="020B0604020202020204" pitchFamily="34" charset="0"/>
              <a:buChar char="•"/>
            </a:pPr>
            <a:r>
              <a:rPr lang="zh-TW" altLang="en-US" sz="1100" b="0" i="0">
                <a:solidFill>
                  <a:srgbClr val="334155"/>
                </a:solidFill>
                <a:effectLst/>
                <a:latin typeface="-apple-system"/>
              </a:rPr>
              <a:t>在訓練過程中，因為專家之間分工不均，梯度容易不穩定，需要額外依靠門控機制等最佳化技巧來平衡。</a:t>
            </a:r>
          </a:p>
          <a:p>
            <a:pPr algn="l" fontAlgn="base">
              <a:buFont typeface="Arial" panose="020B0604020202020204" pitchFamily="34" charset="0"/>
              <a:buChar char="•"/>
            </a:pPr>
            <a:r>
              <a:rPr lang="zh-TW" altLang="en-US" sz="1100" b="0" i="0">
                <a:solidFill>
                  <a:srgbClr val="334155"/>
                </a:solidFill>
                <a:effectLst/>
                <a:latin typeface="-apple-system"/>
              </a:rPr>
              <a:t>同時，不同專家之間缺乏足夠協作，讓模型在應對複雜任務時，表現反而可能不如預期。</a:t>
            </a:r>
          </a:p>
          <a:p>
            <a:pPr algn="l" fontAlgn="base"/>
            <a:r>
              <a:rPr lang="zh-TW" altLang="en-US" sz="1100" b="1" i="0">
                <a:effectLst/>
                <a:latin typeface="-apple-system"/>
              </a:rPr>
              <a:t>對密集模型的依賴</a:t>
            </a:r>
          </a:p>
          <a:p>
            <a:pPr algn="l" fontAlgn="base"/>
            <a:r>
              <a:rPr lang="en-US" altLang="zh-TW" sz="1100" b="0" i="0">
                <a:solidFill>
                  <a:srgbClr val="334155"/>
                </a:solidFill>
                <a:effectLst/>
                <a:latin typeface="-apple-system"/>
              </a:rPr>
              <a:t>MoE </a:t>
            </a:r>
            <a:r>
              <a:rPr lang="zh-TW" altLang="en-US" sz="1100" b="0" i="0">
                <a:solidFill>
                  <a:srgbClr val="334155"/>
                </a:solidFill>
                <a:effectLst/>
                <a:latin typeface="-apple-system"/>
              </a:rPr>
              <a:t>其實並不是一個獨立、萬能的技術，它仍然依賴於底層的密集模型來提供基礎能力。這讓人覺得：</a:t>
            </a:r>
          </a:p>
          <a:p>
            <a:pPr algn="l" fontAlgn="base">
              <a:buFont typeface="Arial" panose="020B0604020202020204" pitchFamily="34" charset="0"/>
              <a:buChar char="•"/>
            </a:pPr>
            <a:r>
              <a:rPr lang="en-US" altLang="zh-TW" sz="1100" b="0" i="0">
                <a:solidFill>
                  <a:srgbClr val="334155"/>
                </a:solidFill>
                <a:effectLst/>
                <a:latin typeface="-apple-system"/>
              </a:rPr>
              <a:t>MoE </a:t>
            </a:r>
            <a:r>
              <a:rPr lang="zh-TW" altLang="en-US" sz="1100" b="0" i="0">
                <a:solidFill>
                  <a:srgbClr val="334155"/>
                </a:solidFill>
                <a:effectLst/>
                <a:latin typeface="-apple-system"/>
              </a:rPr>
              <a:t>更像是一種「加強式套件」，而不是從根本上解決問題的方案。</a:t>
            </a:r>
          </a:p>
          <a:p>
            <a:pPr algn="l" fontAlgn="base">
              <a:buFont typeface="Arial" panose="020B0604020202020204" pitchFamily="34" charset="0"/>
              <a:buChar char="•"/>
            </a:pPr>
            <a:r>
              <a:rPr lang="zh-TW" altLang="en-US" sz="1100" b="0" i="0">
                <a:solidFill>
                  <a:srgbClr val="334155"/>
                </a:solidFill>
                <a:effectLst/>
                <a:latin typeface="-apple-system"/>
              </a:rPr>
              <a:t>帶來的效果，實際上更多源自於那個不可或缺的密集模型，而非 </a:t>
            </a:r>
            <a:r>
              <a:rPr lang="en-US" altLang="zh-TW" sz="1100" b="0" i="0">
                <a:solidFill>
                  <a:srgbClr val="334155"/>
                </a:solidFill>
                <a:effectLst/>
                <a:latin typeface="-apple-system"/>
              </a:rPr>
              <a:t>MoE </a:t>
            </a:r>
            <a:r>
              <a:rPr lang="zh-TW" altLang="en-US" sz="1100" b="0" i="0">
                <a:solidFill>
                  <a:srgbClr val="334155"/>
                </a:solidFill>
                <a:effectLst/>
                <a:latin typeface="-apple-system"/>
              </a:rPr>
              <a:t>自身的魔法。</a:t>
            </a:r>
          </a:p>
          <a:p>
            <a:pPr algn="l" fontAlgn="base"/>
            <a:endParaRPr lang="zh-TW" altLang="en-US" sz="1400" b="0" i="0">
              <a:solidFill>
                <a:srgbClr val="334155"/>
              </a:solidFill>
              <a:effectLst/>
              <a:latin typeface="-apple-system"/>
            </a:endParaRPr>
          </a:p>
          <a:p>
            <a:endParaRPr lang="zh-TW" altLang="en-US" sz="1400" b="0">
              <a:solidFill>
                <a:schemeClr val="tx1"/>
              </a:solidFill>
              <a:effectLst/>
            </a:endParaRPr>
          </a:p>
        </p:txBody>
      </p:sp>
      <p:sp>
        <p:nvSpPr>
          <p:cNvPr id="5" name="文字方塊 4">
            <a:extLst>
              <a:ext uri="{FF2B5EF4-FFF2-40B4-BE49-F238E27FC236}">
                <a16:creationId xmlns:a16="http://schemas.microsoft.com/office/drawing/2014/main" id="{5759E9E1-C36B-7F4F-04CC-F158CAA5FEE0}"/>
              </a:ext>
            </a:extLst>
          </p:cNvPr>
          <p:cNvSpPr txBox="1"/>
          <p:nvPr/>
        </p:nvSpPr>
        <p:spPr>
          <a:xfrm>
            <a:off x="5940152" y="661969"/>
            <a:ext cx="4572000" cy="276999"/>
          </a:xfrm>
          <a:prstGeom prst="rect">
            <a:avLst/>
          </a:prstGeom>
          <a:noFill/>
        </p:spPr>
        <p:txBody>
          <a:bodyPr wrap="square">
            <a:spAutoFit/>
          </a:bodyPr>
          <a:lstStyle/>
          <a:p>
            <a:r>
              <a:rPr lang="en-US" altLang="zh-TW" sz="1200"/>
              <a:t>https://pagerank.ing/deepseek-moe-architecture/</a:t>
            </a:r>
            <a:endParaRPr lang="zh-TW" altLang="en-US" sz="1200"/>
          </a:p>
        </p:txBody>
      </p:sp>
    </p:spTree>
    <p:extLst>
      <p:ext uri="{BB962C8B-B14F-4D97-AF65-F5344CB8AC3E}">
        <p14:creationId xmlns:p14="http://schemas.microsoft.com/office/powerpoint/2010/main" val="24206599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9CC142-9469-D02A-72DA-E3EB3D7D944B}"/>
              </a:ext>
            </a:extLst>
          </p:cNvPr>
          <p:cNvSpPr>
            <a:spLocks noGrp="1"/>
          </p:cNvSpPr>
          <p:nvPr>
            <p:ph type="title"/>
          </p:nvPr>
        </p:nvSpPr>
        <p:spPr>
          <a:xfrm>
            <a:off x="181546" y="198953"/>
            <a:ext cx="8854950" cy="493744"/>
          </a:xfrm>
        </p:spPr>
        <p:txBody>
          <a:bodyPr/>
          <a:lstStyle/>
          <a:p>
            <a:r>
              <a:rPr lang="en-US" altLang="zh-TW" sz="2400"/>
              <a:t>DeepSeek</a:t>
            </a:r>
            <a:r>
              <a:rPr lang="zh-TW" altLang="en-US" sz="2400"/>
              <a:t>不同版本的差異與連結（</a:t>
            </a:r>
            <a:r>
              <a:rPr lang="en-US" altLang="zh-TW" sz="2400"/>
              <a:t>R1</a:t>
            </a:r>
            <a:r>
              <a:rPr lang="zh-TW" altLang="en-US" sz="2400"/>
              <a:t>、</a:t>
            </a:r>
            <a:r>
              <a:rPr lang="en-US" altLang="zh-TW" sz="2400"/>
              <a:t>V3</a:t>
            </a:r>
            <a:r>
              <a:rPr lang="zh-TW" altLang="en-US" sz="2400"/>
              <a:t>及蒸餾版本等）</a:t>
            </a:r>
          </a:p>
        </p:txBody>
      </p:sp>
      <p:sp>
        <p:nvSpPr>
          <p:cNvPr id="3" name="內容版面配置區 2">
            <a:extLst>
              <a:ext uri="{FF2B5EF4-FFF2-40B4-BE49-F238E27FC236}">
                <a16:creationId xmlns:a16="http://schemas.microsoft.com/office/drawing/2014/main" id="{D5BEB219-0CD0-E371-F05A-BFBD931FFECC}"/>
              </a:ext>
            </a:extLst>
          </p:cNvPr>
          <p:cNvSpPr>
            <a:spLocks noGrp="1"/>
          </p:cNvSpPr>
          <p:nvPr>
            <p:ph idx="1"/>
          </p:nvPr>
        </p:nvSpPr>
        <p:spPr>
          <a:xfrm>
            <a:off x="181546" y="764704"/>
            <a:ext cx="8854950" cy="5400452"/>
          </a:xfrm>
        </p:spPr>
        <p:txBody>
          <a:bodyPr/>
          <a:lstStyle/>
          <a:p>
            <a:r>
              <a:rPr lang="zh-TW" altLang="en-US" sz="1400">
                <a:effectLst/>
              </a:rPr>
              <a:t>目前</a:t>
            </a:r>
            <a:r>
              <a:rPr lang="en-US" altLang="zh-TW" sz="1400">
                <a:effectLst/>
              </a:rPr>
              <a:t>DeepSeek</a:t>
            </a:r>
            <a:r>
              <a:rPr lang="zh-TW" altLang="en-US" sz="1400">
                <a:effectLst/>
              </a:rPr>
              <a:t>主流版本是</a:t>
            </a:r>
            <a:r>
              <a:rPr lang="en-US" altLang="zh-TW" sz="1400">
                <a:effectLst/>
              </a:rPr>
              <a:t>2</a:t>
            </a:r>
            <a:r>
              <a:rPr lang="zh-TW" altLang="en-US" sz="1400">
                <a:effectLst/>
              </a:rPr>
              <a:t>個分別為</a:t>
            </a:r>
            <a:r>
              <a:rPr lang="en-US" altLang="zh-TW" sz="1400">
                <a:effectLst/>
              </a:rPr>
              <a:t>V3</a:t>
            </a:r>
            <a:r>
              <a:rPr lang="zh-TW" altLang="en-US" sz="1400">
                <a:effectLst/>
              </a:rPr>
              <a:t>和</a:t>
            </a:r>
            <a:r>
              <a:rPr lang="en-US" altLang="zh-TW" sz="1400">
                <a:effectLst/>
              </a:rPr>
              <a:t>R1</a:t>
            </a:r>
            <a:r>
              <a:rPr lang="zh-TW" altLang="en-US" sz="1400">
                <a:effectLst/>
              </a:rPr>
              <a:t>版本，兩個模型的定位有所差異，簡單分析。</a:t>
            </a:r>
          </a:p>
          <a:p>
            <a:endParaRPr lang="zh-TW" altLang="en-US" sz="1400">
              <a:effectLst/>
            </a:endParaRPr>
          </a:p>
          <a:p>
            <a:r>
              <a:rPr lang="en-US" altLang="zh-TW" sz="1400">
                <a:effectLst/>
              </a:rPr>
              <a:t>1.DeepSeek V3</a:t>
            </a:r>
            <a:r>
              <a:rPr lang="zh-TW" altLang="en-US" sz="1400">
                <a:effectLst/>
              </a:rPr>
              <a:t>模型：對標</a:t>
            </a:r>
            <a:r>
              <a:rPr lang="en-US" altLang="zh-TW" sz="1400">
                <a:effectLst/>
              </a:rPr>
              <a:t>OpenAI</a:t>
            </a:r>
            <a:r>
              <a:rPr lang="zh-TW" altLang="en-US" sz="1400">
                <a:effectLst/>
              </a:rPr>
              <a:t>的</a:t>
            </a:r>
            <a:r>
              <a:rPr lang="en-US" altLang="zh-TW" sz="1400">
                <a:effectLst/>
              </a:rPr>
              <a:t>GPT4o</a:t>
            </a:r>
            <a:r>
              <a:rPr lang="zh-TW" altLang="en-US" sz="1400">
                <a:effectLst/>
              </a:rPr>
              <a:t>，屬於</a:t>
            </a:r>
            <a:r>
              <a:rPr lang="en-US" altLang="zh-TW" sz="1400">
                <a:effectLst/>
              </a:rPr>
              <a:t>L1</a:t>
            </a:r>
            <a:r>
              <a:rPr lang="zh-TW" altLang="en-US" sz="1400">
                <a:effectLst/>
              </a:rPr>
              <a:t>等級的聊天機器人，工程創新最多，優勢是性價比。採用混合專家（</a:t>
            </a:r>
            <a:r>
              <a:rPr lang="en-US" altLang="zh-TW" sz="1400">
                <a:effectLst/>
              </a:rPr>
              <a:t>MoE</a:t>
            </a:r>
            <a:r>
              <a:rPr lang="zh-TW" altLang="en-US" sz="1400">
                <a:effectLst/>
              </a:rPr>
              <a:t>）架構，主要面向自然語言處理（</a:t>
            </a:r>
            <a:r>
              <a:rPr lang="en-US" altLang="zh-TW" sz="1400">
                <a:effectLst/>
              </a:rPr>
              <a:t>NLP</a:t>
            </a:r>
            <a:r>
              <a:rPr lang="zh-TW" altLang="en-US" sz="1400">
                <a:effectLst/>
              </a:rPr>
              <a:t>）任務，旨在提供高效、可擴展的解決方案。其廣泛的應用涵蓋了客戶服務、文字摘要、內容生成等多個領域。</a:t>
            </a:r>
          </a:p>
          <a:p>
            <a:endParaRPr lang="zh-TW" altLang="en-US" sz="1400">
              <a:effectLst/>
            </a:endParaRPr>
          </a:p>
          <a:p>
            <a:r>
              <a:rPr lang="en-US" altLang="zh-TW" sz="1400">
                <a:effectLst/>
              </a:rPr>
              <a:t>2.DeepSeek R1</a:t>
            </a:r>
            <a:r>
              <a:rPr lang="zh-TW" altLang="en-US" sz="1400">
                <a:effectLst/>
              </a:rPr>
              <a:t>模型：對標</a:t>
            </a:r>
            <a:r>
              <a:rPr lang="en-US" altLang="zh-TW" sz="1400">
                <a:effectLst/>
              </a:rPr>
              <a:t>OpenAI-o1</a:t>
            </a:r>
            <a:r>
              <a:rPr lang="zh-TW" altLang="en-US" sz="1400">
                <a:effectLst/>
              </a:rPr>
              <a:t>，屬於</a:t>
            </a:r>
            <a:r>
              <a:rPr lang="en-US" altLang="zh-TW" sz="1400">
                <a:effectLst/>
              </a:rPr>
              <a:t>L2</a:t>
            </a:r>
            <a:r>
              <a:rPr lang="zh-TW" altLang="en-US" sz="1400">
                <a:effectLst/>
              </a:rPr>
              <a:t>等級的推理最佳化模型產品，產業影響大，專注於高階推理任務，並利用強化學習技術來提升推理能力。此模型特別適用於涉及邏輯推理和問題求解的應用場景。使用</a:t>
            </a:r>
            <a:r>
              <a:rPr lang="en-US" altLang="zh-TW" sz="1400">
                <a:effectLst/>
              </a:rPr>
              <a:t>DeepSeek</a:t>
            </a:r>
            <a:r>
              <a:rPr lang="zh-TW" altLang="en-US" sz="1400">
                <a:effectLst/>
              </a:rPr>
              <a:t>官網或</a:t>
            </a:r>
            <a:r>
              <a:rPr lang="en-US" altLang="zh-TW" sz="1400">
                <a:effectLst/>
              </a:rPr>
              <a:t>APP</a:t>
            </a:r>
            <a:r>
              <a:rPr lang="zh-TW" altLang="en-US" sz="1400">
                <a:effectLst/>
              </a:rPr>
              <a:t>時，預設聊天的模型是</a:t>
            </a:r>
            <a:r>
              <a:rPr lang="en-US" altLang="zh-TW" sz="1400">
                <a:effectLst/>
              </a:rPr>
              <a:t>V3</a:t>
            </a:r>
            <a:r>
              <a:rPr lang="zh-TW" altLang="en-US" sz="1400">
                <a:effectLst/>
              </a:rPr>
              <a:t>版本，如果點了深度思考（</a:t>
            </a:r>
            <a:r>
              <a:rPr lang="en-US" altLang="zh-TW" sz="1400">
                <a:effectLst/>
              </a:rPr>
              <a:t>R1</a:t>
            </a:r>
            <a:r>
              <a:rPr lang="zh-TW" altLang="en-US" sz="1400">
                <a:effectLst/>
              </a:rPr>
              <a:t>）就會呼叫</a:t>
            </a:r>
            <a:r>
              <a:rPr lang="en-US" altLang="zh-TW" sz="1400">
                <a:effectLst/>
              </a:rPr>
              <a:t>R1</a:t>
            </a:r>
            <a:r>
              <a:rPr lang="zh-TW" altLang="en-US" sz="1400">
                <a:effectLst/>
              </a:rPr>
              <a:t>版本的模型，如下圖所示：</a:t>
            </a:r>
            <a:endParaRPr lang="en-US" altLang="zh-TW" sz="1400">
              <a:effectLst/>
            </a:endParaRPr>
          </a:p>
          <a:p>
            <a:endParaRPr lang="en-US" altLang="zh-TW" sz="1400">
              <a:effectLst/>
            </a:endParaRPr>
          </a:p>
          <a:p>
            <a:r>
              <a:rPr lang="en-US" altLang="zh-TW" sz="1400">
                <a:effectLst/>
              </a:rPr>
              <a:t>3.R1-Zero</a:t>
            </a:r>
            <a:r>
              <a:rPr lang="zh-TW" altLang="en-US" sz="1400">
                <a:effectLst/>
              </a:rPr>
              <a:t>和</a:t>
            </a:r>
            <a:r>
              <a:rPr lang="en-US" altLang="zh-TW" sz="1400">
                <a:effectLst/>
              </a:rPr>
              <a:t>R1</a:t>
            </a:r>
            <a:r>
              <a:rPr lang="zh-TW" altLang="en-US" sz="1400">
                <a:effectLst/>
              </a:rPr>
              <a:t>模型的連結：</a:t>
            </a:r>
            <a:r>
              <a:rPr lang="en-US" altLang="zh-TW" sz="1400">
                <a:effectLst/>
              </a:rPr>
              <a:t>R1-zero</a:t>
            </a:r>
            <a:r>
              <a:rPr lang="zh-TW" altLang="en-US" sz="1400">
                <a:effectLst/>
              </a:rPr>
              <a:t>可以理解為</a:t>
            </a:r>
            <a:r>
              <a:rPr lang="en-US" altLang="zh-TW" sz="1400">
                <a:effectLst/>
              </a:rPr>
              <a:t>R1</a:t>
            </a:r>
            <a:r>
              <a:rPr lang="zh-TW" altLang="en-US" sz="1400">
                <a:effectLst/>
              </a:rPr>
              <a:t>訓練過程中的中間“產物”，</a:t>
            </a:r>
            <a:r>
              <a:rPr lang="en-US" altLang="zh-TW" sz="1400">
                <a:effectLst/>
              </a:rPr>
              <a:t>R1-zero</a:t>
            </a:r>
            <a:r>
              <a:rPr lang="zh-TW" altLang="en-US" sz="1400">
                <a:effectLst/>
              </a:rPr>
              <a:t>基於</a:t>
            </a:r>
            <a:r>
              <a:rPr lang="en-US" altLang="zh-TW" sz="1400">
                <a:effectLst/>
              </a:rPr>
              <a:t>V3</a:t>
            </a:r>
            <a:r>
              <a:rPr lang="zh-TW" altLang="en-US" sz="1400">
                <a:effectLst/>
              </a:rPr>
              <a:t>基座模型，完全由強化學習驅動，無需經過預熱（</a:t>
            </a:r>
            <a:r>
              <a:rPr lang="en-US" altLang="zh-TW" sz="1400">
                <a:effectLst/>
              </a:rPr>
              <a:t>Warmup</a:t>
            </a:r>
            <a:r>
              <a:rPr lang="zh-TW" altLang="en-US" sz="1400">
                <a:effectLst/>
              </a:rPr>
              <a:t>） 階段。這個模型沒有任何初始的人工調節，完全靠強化學習來進行最佳化。</a:t>
            </a:r>
          </a:p>
        </p:txBody>
      </p:sp>
      <p:pic>
        <p:nvPicPr>
          <p:cNvPr id="4" name="圖片 3">
            <a:extLst>
              <a:ext uri="{FF2B5EF4-FFF2-40B4-BE49-F238E27FC236}">
                <a16:creationId xmlns:a16="http://schemas.microsoft.com/office/drawing/2014/main" id="{81D09B76-9BE0-23E6-48D6-CF3A85BD7A20}"/>
              </a:ext>
            </a:extLst>
          </p:cNvPr>
          <p:cNvPicPr>
            <a:picLocks noChangeAspect="1"/>
          </p:cNvPicPr>
          <p:nvPr/>
        </p:nvPicPr>
        <p:blipFill>
          <a:blip r:embed="rId2"/>
          <a:stretch>
            <a:fillRect/>
          </a:stretch>
        </p:blipFill>
        <p:spPr>
          <a:xfrm>
            <a:off x="251520" y="3645024"/>
            <a:ext cx="3600400" cy="913435"/>
          </a:xfrm>
          <a:prstGeom prst="rect">
            <a:avLst/>
          </a:prstGeom>
        </p:spPr>
      </p:pic>
      <p:pic>
        <p:nvPicPr>
          <p:cNvPr id="5" name="圖片 4">
            <a:extLst>
              <a:ext uri="{FF2B5EF4-FFF2-40B4-BE49-F238E27FC236}">
                <a16:creationId xmlns:a16="http://schemas.microsoft.com/office/drawing/2014/main" id="{812D9B2B-B092-65BE-58E3-8145379DE1F2}"/>
              </a:ext>
            </a:extLst>
          </p:cNvPr>
          <p:cNvPicPr>
            <a:picLocks noChangeAspect="1"/>
          </p:cNvPicPr>
          <p:nvPr/>
        </p:nvPicPr>
        <p:blipFill>
          <a:blip r:embed="rId3"/>
          <a:stretch>
            <a:fillRect/>
          </a:stretch>
        </p:blipFill>
        <p:spPr>
          <a:xfrm>
            <a:off x="3943902" y="3717032"/>
            <a:ext cx="5046551" cy="2808312"/>
          </a:xfrm>
          <a:prstGeom prst="rect">
            <a:avLst/>
          </a:prstGeom>
        </p:spPr>
      </p:pic>
    </p:spTree>
    <p:extLst>
      <p:ext uri="{BB962C8B-B14F-4D97-AF65-F5344CB8AC3E}">
        <p14:creationId xmlns:p14="http://schemas.microsoft.com/office/powerpoint/2010/main" val="269067672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9028BD9-4988-BBE9-E550-F382F3FCD1EA}"/>
              </a:ext>
            </a:extLst>
          </p:cNvPr>
          <p:cNvSpPr>
            <a:spLocks noGrp="1"/>
          </p:cNvSpPr>
          <p:nvPr>
            <p:ph idx="1"/>
          </p:nvPr>
        </p:nvSpPr>
        <p:spPr>
          <a:xfrm>
            <a:off x="144525" y="116632"/>
            <a:ext cx="8854950" cy="6408712"/>
          </a:xfrm>
        </p:spPr>
        <p:txBody>
          <a:bodyPr/>
          <a:lstStyle/>
          <a:p>
            <a:r>
              <a:rPr lang="zh-TW" altLang="en-US" sz="1400">
                <a:solidFill>
                  <a:schemeClr val="accent2"/>
                </a:solidFill>
              </a:rPr>
              <a:t>大型語言模型的用途有哪些？</a:t>
            </a:r>
          </a:p>
          <a:p>
            <a:r>
              <a:rPr lang="en-US" altLang="zh-TW" sz="1400">
                <a:solidFill>
                  <a:srgbClr val="0070C0"/>
                </a:solidFill>
              </a:rPr>
              <a:t>LLM </a:t>
            </a:r>
            <a:r>
              <a:rPr lang="zh-TW" altLang="en-US" sz="1400">
                <a:solidFill>
                  <a:srgbClr val="0070C0"/>
                </a:solidFill>
              </a:rPr>
              <a:t>在其設計用途上非常有效，也就是根據輸入內容產生最合理的文字。甚至已經開始顯示 在其他工作上展現出色成效；例如摘要、問題 以及文字分類這就是所謂的新興能力。</a:t>
            </a:r>
            <a:r>
              <a:rPr lang="en-US" altLang="zh-TW" sz="1400">
                <a:solidFill>
                  <a:srgbClr val="0070C0"/>
                </a:solidFill>
              </a:rPr>
              <a:t>LLM </a:t>
            </a:r>
            <a:r>
              <a:rPr lang="zh-TW" altLang="en-US" sz="1400">
                <a:solidFill>
                  <a:srgbClr val="0070C0"/>
                </a:solidFill>
              </a:rPr>
              <a:t>甚至可以解決某些數學問題並編寫程式碼 </a:t>
            </a:r>
            <a:r>
              <a:rPr lang="en-US" altLang="zh-TW" sz="1400">
                <a:solidFill>
                  <a:srgbClr val="0070C0"/>
                </a:solidFill>
              </a:rPr>
              <a:t>(</a:t>
            </a:r>
            <a:r>
              <a:rPr lang="zh-TW" altLang="en-US" sz="1400">
                <a:solidFill>
                  <a:srgbClr val="0070C0"/>
                </a:solidFill>
              </a:rPr>
              <a:t>不過建議您檢查他們的作業</a:t>
            </a:r>
            <a:r>
              <a:rPr lang="en-US" altLang="zh-TW" sz="1400">
                <a:solidFill>
                  <a:srgbClr val="0070C0"/>
                </a:solidFill>
              </a:rPr>
              <a:t>)</a:t>
            </a:r>
            <a:r>
              <a:rPr lang="zh-TW" altLang="en-US" sz="1400">
                <a:solidFill>
                  <a:srgbClr val="0070C0"/>
                </a:solidFill>
              </a:rPr>
              <a:t>。</a:t>
            </a:r>
          </a:p>
          <a:p>
            <a:endParaRPr lang="zh-TW" altLang="en-US" sz="1400">
              <a:solidFill>
                <a:schemeClr val="accent2"/>
              </a:solidFill>
            </a:endParaRPr>
          </a:p>
          <a:p>
            <a:r>
              <a:rPr lang="en-US" altLang="zh-TW" sz="1400">
                <a:solidFill>
                  <a:srgbClr val="0070C0"/>
                </a:solidFill>
              </a:rPr>
              <a:t>LLM </a:t>
            </a:r>
            <a:r>
              <a:rPr lang="zh-TW" altLang="en-US" sz="1400">
                <a:solidFill>
                  <a:srgbClr val="0070C0"/>
                </a:solidFill>
              </a:rPr>
              <a:t>擅長模仿人類的說話模式，除了其他功能外，它們還能將不同風格和色調的資訊結合在一起。</a:t>
            </a:r>
          </a:p>
          <a:p>
            <a:endParaRPr lang="zh-TW" altLang="en-US" sz="1400">
              <a:solidFill>
                <a:srgbClr val="0070C0"/>
              </a:solidFill>
            </a:endParaRPr>
          </a:p>
          <a:p>
            <a:r>
              <a:rPr lang="zh-TW" altLang="en-US" sz="1400">
                <a:solidFill>
                  <a:srgbClr val="0070C0"/>
                </a:solidFill>
              </a:rPr>
              <a:t>不過，</a:t>
            </a:r>
            <a:r>
              <a:rPr lang="en-US" altLang="zh-TW" sz="1400">
                <a:solidFill>
                  <a:srgbClr val="0070C0"/>
                </a:solidFill>
              </a:rPr>
              <a:t>LLM </a:t>
            </a:r>
            <a:r>
              <a:rPr lang="zh-TW" altLang="en-US" sz="1400">
                <a:solidFill>
                  <a:srgbClr val="0070C0"/>
                </a:solidFill>
              </a:rPr>
              <a:t>是模型的構成要素， 生成文字近期的 </a:t>
            </a:r>
            <a:r>
              <a:rPr lang="en-US" altLang="zh-TW" sz="1400">
                <a:solidFill>
                  <a:srgbClr val="0070C0"/>
                </a:solidFill>
              </a:rPr>
              <a:t>LLM </a:t>
            </a:r>
            <a:r>
              <a:rPr lang="zh-TW" altLang="en-US" sz="1400">
                <a:solidFill>
                  <a:srgbClr val="0070C0"/>
                </a:solidFill>
              </a:rPr>
              <a:t>已用於建立情緒偵測器、惡意內容分類器，以及產生圖片說明文字。</a:t>
            </a:r>
          </a:p>
          <a:p>
            <a:endParaRPr lang="zh-TW" altLang="en-US" sz="1400">
              <a:solidFill>
                <a:schemeClr val="accent2"/>
              </a:solidFill>
            </a:endParaRPr>
          </a:p>
          <a:p>
            <a:r>
              <a:rPr lang="en-US" altLang="zh-TW" sz="1400">
                <a:solidFill>
                  <a:schemeClr val="accent2"/>
                </a:solidFill>
              </a:rPr>
              <a:t>LLM </a:t>
            </a:r>
            <a:r>
              <a:rPr lang="zh-TW" altLang="en-US" sz="1400">
                <a:solidFill>
                  <a:schemeClr val="accent2"/>
                </a:solidFill>
              </a:rPr>
              <a:t>注意事項</a:t>
            </a:r>
          </a:p>
          <a:p>
            <a:r>
              <a:rPr lang="zh-TW" altLang="en-US" sz="1400">
                <a:solidFill>
                  <a:srgbClr val="0070C0"/>
                </a:solidFill>
              </a:rPr>
              <a:t>這類大型模型並非沒有缺點。</a:t>
            </a:r>
          </a:p>
          <a:p>
            <a:endParaRPr lang="zh-TW" altLang="en-US" sz="1400">
              <a:solidFill>
                <a:srgbClr val="0070C0"/>
              </a:solidFill>
            </a:endParaRPr>
          </a:p>
          <a:p>
            <a:pPr marL="285750" indent="-285750">
              <a:buFont typeface="Arial" panose="020B0604020202020204" pitchFamily="34" charset="0"/>
              <a:buChar char="•"/>
            </a:pPr>
            <a:r>
              <a:rPr lang="zh-TW" altLang="en-US" sz="1400">
                <a:solidFill>
                  <a:schemeClr val="tx1"/>
                </a:solidFill>
              </a:rPr>
              <a:t>最大的 </a:t>
            </a:r>
            <a:r>
              <a:rPr lang="en-US" altLang="zh-TW" sz="1400">
                <a:solidFill>
                  <a:schemeClr val="tx1"/>
                </a:solidFill>
              </a:rPr>
              <a:t>LLM </a:t>
            </a:r>
            <a:r>
              <a:rPr lang="zh-TW" altLang="en-US" sz="1400">
                <a:solidFill>
                  <a:schemeClr val="tx1"/>
                </a:solidFill>
              </a:rPr>
              <a:t>費用很高。訓練時間可能長達數月，因此 會耗用大量資源</a:t>
            </a:r>
          </a:p>
          <a:p>
            <a:pPr marL="285750" indent="-285750">
              <a:buFont typeface="Arial" panose="020B0604020202020204" pitchFamily="34" charset="0"/>
              <a:buChar char="•"/>
            </a:pPr>
            <a:endParaRPr lang="zh-TW" altLang="en-US" sz="1400">
              <a:solidFill>
                <a:srgbClr val="0070C0"/>
              </a:solidFill>
            </a:endParaRPr>
          </a:p>
          <a:p>
            <a:pPr marL="285750" indent="-285750">
              <a:buFont typeface="Arial" panose="020B0604020202020204" pitchFamily="34" charset="0"/>
              <a:buChar char="•"/>
            </a:pPr>
            <a:r>
              <a:rPr lang="zh-TW" altLang="en-US" sz="1400">
                <a:solidFill>
                  <a:srgbClr val="0070C0"/>
                </a:solidFill>
              </a:rPr>
              <a:t>這些程式也能重複用於其他工作，這是一件珍貴的銀色系內。</a:t>
            </a:r>
          </a:p>
          <a:p>
            <a:pPr marL="285750" indent="-285750">
              <a:buFont typeface="Arial" panose="020B0604020202020204" pitchFamily="34" charset="0"/>
              <a:buChar char="•"/>
            </a:pPr>
            <a:endParaRPr lang="zh-TW" altLang="en-US" sz="1400">
              <a:solidFill>
                <a:srgbClr val="0070C0"/>
              </a:solidFill>
            </a:endParaRPr>
          </a:p>
          <a:p>
            <a:pPr marL="285750" indent="-285750">
              <a:buFont typeface="Arial" panose="020B0604020202020204" pitchFamily="34" charset="0"/>
              <a:buChar char="•"/>
            </a:pPr>
            <a:r>
              <a:rPr lang="zh-TW" altLang="en-US" sz="1400">
                <a:solidFill>
                  <a:srgbClr val="0070C0"/>
                </a:solidFill>
              </a:rPr>
              <a:t>使用數兆參數以上的訓練模型 也面臨工程挑戰特殊基礎架構和程式設計 必須採用一些技術來協調各方塊的流程，然後再處理一次。</a:t>
            </a:r>
          </a:p>
          <a:p>
            <a:pPr marL="285750" indent="-285750">
              <a:buFont typeface="Arial" panose="020B0604020202020204" pitchFamily="34" charset="0"/>
              <a:buChar char="•"/>
            </a:pPr>
            <a:endParaRPr lang="zh-TW" altLang="en-US" sz="1400">
              <a:solidFill>
                <a:srgbClr val="0070C0"/>
              </a:solidFill>
            </a:endParaRPr>
          </a:p>
          <a:p>
            <a:pPr marL="285750" indent="-285750">
              <a:buFont typeface="Arial" panose="020B0604020202020204" pitchFamily="34" charset="0"/>
              <a:buChar char="•"/>
            </a:pPr>
            <a:r>
              <a:rPr lang="zh-TW" altLang="en-US" sz="1400">
                <a:solidFill>
                  <a:srgbClr val="0070C0"/>
                </a:solidFill>
              </a:rPr>
              <a:t>有幾種方法可以降低這類大型模型的費用，兩種做法是 </a:t>
            </a:r>
            <a:r>
              <a:rPr lang="zh-TW" altLang="en-US" sz="1400">
                <a:solidFill>
                  <a:schemeClr val="tx1"/>
                </a:solidFill>
              </a:rPr>
              <a:t>離線推論</a:t>
            </a:r>
            <a:r>
              <a:rPr lang="zh-TW" altLang="en-US" sz="1400">
                <a:solidFill>
                  <a:srgbClr val="0070C0"/>
                </a:solidFill>
              </a:rPr>
              <a:t> 和 </a:t>
            </a:r>
            <a:r>
              <a:rPr lang="zh-TW" altLang="en-US" sz="1400">
                <a:solidFill>
                  <a:schemeClr val="tx1"/>
                </a:solidFill>
              </a:rPr>
              <a:t>蒸餾</a:t>
            </a:r>
            <a:r>
              <a:rPr lang="zh-TW" altLang="en-US" sz="1400">
                <a:solidFill>
                  <a:srgbClr val="0070C0"/>
                </a:solidFill>
              </a:rPr>
              <a:t>。</a:t>
            </a:r>
            <a:endParaRPr lang="en-US" altLang="zh-TW" sz="1400">
              <a:solidFill>
                <a:srgbClr val="0070C0"/>
              </a:solidFill>
            </a:endParaRPr>
          </a:p>
          <a:p>
            <a:pPr marL="285750" indent="-285750">
              <a:buFont typeface="Arial" panose="020B0604020202020204" pitchFamily="34" charset="0"/>
              <a:buChar char="•"/>
            </a:pPr>
            <a:endParaRPr lang="zh-TW" altLang="en-US" sz="1400">
              <a:solidFill>
                <a:srgbClr val="0070C0"/>
              </a:solidFill>
            </a:endParaRPr>
          </a:p>
          <a:p>
            <a:pPr marL="285750" indent="-285750">
              <a:buFont typeface="Arial" panose="020B0604020202020204" pitchFamily="34" charset="0"/>
              <a:buChar char="•"/>
            </a:pPr>
            <a:r>
              <a:rPr lang="zh-TW" altLang="en-US" sz="1400">
                <a:solidFill>
                  <a:schemeClr val="tx1"/>
                </a:solidFill>
              </a:rPr>
              <a:t>偏差</a:t>
            </a:r>
            <a:r>
              <a:rPr lang="zh-TW" altLang="en-US" sz="1400">
                <a:solidFill>
                  <a:srgbClr val="0070C0"/>
                </a:solidFill>
              </a:rPr>
              <a:t>可能會成為大型模型的問題，因此在訓練和部署時應加以考量。</a:t>
            </a:r>
          </a:p>
          <a:p>
            <a:pPr marL="285750" indent="-285750">
              <a:buFont typeface="Arial" panose="020B0604020202020204" pitchFamily="34" charset="0"/>
              <a:buChar char="•"/>
            </a:pPr>
            <a:endParaRPr lang="zh-TW" altLang="en-US" sz="1400">
              <a:solidFill>
                <a:srgbClr val="0070C0"/>
              </a:solidFill>
            </a:endParaRPr>
          </a:p>
          <a:p>
            <a:pPr marL="285750" indent="-285750">
              <a:buFont typeface="Arial" panose="020B0604020202020204" pitchFamily="34" charset="0"/>
              <a:buChar char="•"/>
            </a:pPr>
            <a:r>
              <a:rPr lang="zh-TW" altLang="en-US" sz="1400">
                <a:solidFill>
                  <a:srgbClr val="0070C0"/>
                </a:solidFill>
              </a:rPr>
              <a:t>這些模型是以人類語言訓練而成，因此可能會產生 包括</a:t>
            </a:r>
            <a:r>
              <a:rPr lang="zh-TW" altLang="en-US" sz="1400">
                <a:solidFill>
                  <a:schemeClr val="tx1"/>
                </a:solidFill>
              </a:rPr>
              <a:t>語言濫用、種族偏見 性別、宗教</a:t>
            </a:r>
            <a:r>
              <a:rPr lang="zh-TW" altLang="en-US" sz="1400">
                <a:solidFill>
                  <a:srgbClr val="0070C0"/>
                </a:solidFill>
              </a:rPr>
              <a:t>等</a:t>
            </a:r>
          </a:p>
          <a:p>
            <a:pPr marL="285750" indent="-285750">
              <a:buFont typeface="Arial" panose="020B0604020202020204" pitchFamily="34" charset="0"/>
              <a:buChar char="•"/>
            </a:pPr>
            <a:endParaRPr lang="zh-TW" altLang="en-US" sz="1400">
              <a:solidFill>
                <a:srgbClr val="0070C0"/>
              </a:solidFill>
            </a:endParaRPr>
          </a:p>
          <a:p>
            <a:pPr marL="285750" indent="-285750">
              <a:buFont typeface="Arial" panose="020B0604020202020204" pitchFamily="34" charset="0"/>
              <a:buChar char="•"/>
            </a:pPr>
            <a:r>
              <a:rPr lang="zh-TW" altLang="en-US" sz="1400">
                <a:solidFill>
                  <a:srgbClr val="0070C0"/>
                </a:solidFill>
              </a:rPr>
              <a:t>這些模型將持續擴大規模，且 我們仍需投入大量心力，才能瞭解及 減輕缺點進一步瞭解 </a:t>
            </a:r>
          </a:p>
        </p:txBody>
      </p:sp>
    </p:spTree>
    <p:extLst>
      <p:ext uri="{BB962C8B-B14F-4D97-AF65-F5344CB8AC3E}">
        <p14:creationId xmlns:p14="http://schemas.microsoft.com/office/powerpoint/2010/main" val="267565178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B7154A8-341C-3DF4-2806-AEE231063497}"/>
              </a:ext>
            </a:extLst>
          </p:cNvPr>
          <p:cNvSpPr>
            <a:spLocks noGrp="1"/>
          </p:cNvSpPr>
          <p:nvPr>
            <p:ph idx="1"/>
          </p:nvPr>
        </p:nvSpPr>
        <p:spPr>
          <a:xfrm>
            <a:off x="144525" y="116632"/>
            <a:ext cx="8854950" cy="5400452"/>
          </a:xfrm>
        </p:spPr>
        <p:txBody>
          <a:bodyPr/>
          <a:lstStyle/>
          <a:p>
            <a:r>
              <a:rPr lang="zh-TW" altLang="en-US" sz="1800" b="0">
                <a:solidFill>
                  <a:srgbClr val="202124"/>
                </a:solidFill>
                <a:effectLst/>
                <a:latin typeface="Roboto" panose="02000000000000000000" pitchFamily="2" charset="0"/>
              </a:rPr>
              <a:t>離線推論 </a:t>
            </a:r>
            <a:r>
              <a:rPr lang="en-US" altLang="zh-TW" sz="1800" b="0">
                <a:solidFill>
                  <a:srgbClr val="202124"/>
                </a:solidFill>
                <a:effectLst/>
                <a:latin typeface="Roboto" panose="02000000000000000000" pitchFamily="2" charset="0"/>
              </a:rPr>
              <a:t>(offline inference)  </a:t>
            </a:r>
          </a:p>
          <a:p>
            <a:r>
              <a:rPr lang="zh-TW" altLang="en-US" sz="1400">
                <a:solidFill>
                  <a:srgbClr val="0070C0"/>
                </a:solidFill>
              </a:rPr>
              <a:t>模型產生一批</a:t>
            </a:r>
            <a:r>
              <a:rPr lang="zh-TW" altLang="en-US" sz="1400">
                <a:solidFill>
                  <a:srgbClr val="0070C0"/>
                </a:solidFill>
                <a:hlinkClick r:id="rId2">
                  <a:extLst>
                    <a:ext uri="{A12FA001-AC4F-418D-AE19-62706E023703}">
                      <ahyp:hlinkClr xmlns:ahyp="http://schemas.microsoft.com/office/drawing/2018/hyperlinkcolor" val="tx"/>
                    </a:ext>
                  </a:extLst>
                </a:hlinkClick>
              </a:rPr>
              <a:t>預測</a:t>
            </a:r>
            <a:r>
              <a:rPr lang="zh-TW" altLang="en-US" sz="1400">
                <a:solidFill>
                  <a:srgbClr val="0070C0"/>
                </a:solidFill>
              </a:rPr>
              <a:t> 然後快取（儲存）這些預測的過程。然後，應用程式可以從快取存取推斷的預測，而不是重新運行模型。</a:t>
            </a:r>
            <a:endParaRPr lang="en-US" altLang="zh-TW" sz="1400">
              <a:solidFill>
                <a:srgbClr val="0070C0"/>
              </a:solidFill>
            </a:endParaRPr>
          </a:p>
          <a:p>
            <a:r>
              <a:rPr lang="zh-TW" altLang="en-US" sz="1400">
                <a:solidFill>
                  <a:srgbClr val="0070C0"/>
                </a:solidFill>
              </a:rPr>
              <a:t>例如，考慮一個每四小時產生一次當地天氣預報（預測）的模型。每次模型運行後，系統都會快取所有本地天氣預報。天氣預報應用程式從快取中檢索天氣預報。離線推理也稱為靜態推理。</a:t>
            </a:r>
            <a:endParaRPr lang="en-US" altLang="zh-TW" sz="1400">
              <a:solidFill>
                <a:srgbClr val="0070C0"/>
              </a:solidFill>
            </a:endParaRPr>
          </a:p>
          <a:p>
            <a:endParaRPr lang="en-US" altLang="zh-TW" sz="1400">
              <a:solidFill>
                <a:srgbClr val="0070C0"/>
              </a:solidFill>
            </a:endParaRPr>
          </a:p>
          <a:p>
            <a:r>
              <a:rPr lang="zh-TW" altLang="en-US" sz="1800" b="0">
                <a:solidFill>
                  <a:srgbClr val="202124"/>
                </a:solidFill>
                <a:effectLst/>
                <a:latin typeface="Roboto" panose="02000000000000000000" pitchFamily="2" charset="0"/>
              </a:rPr>
              <a:t>在線推理</a:t>
            </a:r>
            <a:r>
              <a:rPr lang="en-US" altLang="zh-TW" sz="1800" b="0">
                <a:solidFill>
                  <a:srgbClr val="202124"/>
                </a:solidFill>
                <a:effectLst/>
                <a:latin typeface="Roboto" panose="02000000000000000000" pitchFamily="2" charset="0"/>
              </a:rPr>
              <a:t>(</a:t>
            </a:r>
            <a:r>
              <a:rPr lang="en-US" altLang="zh-TW" sz="1800">
                <a:solidFill>
                  <a:srgbClr val="202124"/>
                </a:solidFill>
                <a:effectLst/>
              </a:rPr>
              <a:t>online inference</a:t>
            </a:r>
            <a:r>
              <a:rPr lang="en-US" altLang="zh-TW" sz="1800" b="0">
                <a:solidFill>
                  <a:srgbClr val="202124"/>
                </a:solidFill>
                <a:effectLst/>
                <a:latin typeface="Roboto" panose="02000000000000000000" pitchFamily="2" charset="0"/>
              </a:rPr>
              <a:t>)</a:t>
            </a:r>
            <a:endParaRPr lang="zh-TW" altLang="en-US" sz="1800" b="0">
              <a:solidFill>
                <a:srgbClr val="202124"/>
              </a:solidFill>
              <a:effectLst/>
              <a:latin typeface="Roboto" panose="02000000000000000000" pitchFamily="2" charset="0"/>
            </a:endParaRPr>
          </a:p>
          <a:p>
            <a:r>
              <a:rPr lang="zh-TW" altLang="en-US" sz="1400">
                <a:solidFill>
                  <a:srgbClr val="0070C0"/>
                </a:solidFill>
              </a:rPr>
              <a:t>根據需要產生預測。例如，假設應用程式將輸入傳遞給模型並發出預測請求。使用線上推理的系統透過運行模型（並將預測返回到應用程式）來回應請求。</a:t>
            </a:r>
            <a:endParaRPr lang="en-US" altLang="zh-TW" sz="1400">
              <a:solidFill>
                <a:srgbClr val="0070C0"/>
              </a:solidFill>
            </a:endParaRPr>
          </a:p>
          <a:p>
            <a:endParaRPr lang="en-US" altLang="zh-TW" sz="1400">
              <a:solidFill>
                <a:srgbClr val="0070C0"/>
              </a:solidFill>
            </a:endParaRPr>
          </a:p>
          <a:p>
            <a:r>
              <a:rPr lang="zh-TW" altLang="en-US" sz="1800" b="0">
                <a:solidFill>
                  <a:srgbClr val="202124"/>
                </a:solidFill>
                <a:effectLst/>
                <a:latin typeface="Roboto" panose="02000000000000000000" pitchFamily="2" charset="0"/>
              </a:rPr>
              <a:t>蒸餾</a:t>
            </a:r>
            <a:r>
              <a:rPr lang="en-US" altLang="zh-TW" sz="1800" b="0">
                <a:solidFill>
                  <a:srgbClr val="202124"/>
                </a:solidFill>
                <a:effectLst/>
                <a:latin typeface="Roboto" panose="02000000000000000000" pitchFamily="2" charset="0"/>
              </a:rPr>
              <a:t>(Distilling )</a:t>
            </a:r>
          </a:p>
          <a:p>
            <a:r>
              <a:rPr lang="zh-TW" altLang="en-US" sz="1400">
                <a:solidFill>
                  <a:srgbClr val="0070C0"/>
                </a:solidFill>
              </a:rPr>
              <a:t>為了使機器學習 </a:t>
            </a:r>
            <a:r>
              <a:rPr lang="en-US" altLang="zh-TW" sz="1400">
                <a:solidFill>
                  <a:srgbClr val="0070C0"/>
                </a:solidFill>
              </a:rPr>
              <a:t>(ML) </a:t>
            </a:r>
            <a:r>
              <a:rPr lang="zh-TW" altLang="en-US" sz="1400">
                <a:solidFill>
                  <a:srgbClr val="0070C0"/>
                </a:solidFill>
              </a:rPr>
              <a:t>演算法有效，必須從（通常）大量訓練資料中提取有用的特徵。然而，由於在如此大的資料集上進行訓練所需的成本（無論是計算要求還是掛鐘時間），這個過程可能會變得具有挑戰性。透過減少模型有效所需的資源，蒸餾的想法在這些情況下發揮重要作用。</a:t>
            </a:r>
            <a:endParaRPr lang="en-US" altLang="zh-TW" sz="1400">
              <a:solidFill>
                <a:srgbClr val="0070C0"/>
              </a:solidFill>
            </a:endParaRPr>
          </a:p>
          <a:p>
            <a:endParaRPr lang="en-US" altLang="zh-TW" sz="1400">
              <a:solidFill>
                <a:srgbClr val="0070C0"/>
              </a:solidFill>
            </a:endParaRPr>
          </a:p>
          <a:p>
            <a:r>
              <a:rPr lang="zh-TW" altLang="en-US" sz="1400">
                <a:solidFill>
                  <a:srgbClr val="0070C0"/>
                </a:solidFill>
              </a:rPr>
              <a:t>最廣為人知的蒸餾形式是模型蒸餾（</a:t>
            </a:r>
            <a:r>
              <a:rPr lang="en-US" altLang="zh-TW" sz="1400">
                <a:solidFill>
                  <a:schemeClr val="tx1"/>
                </a:solidFill>
              </a:rPr>
              <a:t>model distillation</a:t>
            </a:r>
            <a:r>
              <a:rPr lang="en-US" altLang="zh-TW" sz="1400">
                <a:solidFill>
                  <a:srgbClr val="0070C0"/>
                </a:solidFill>
              </a:rPr>
              <a:t>; </a:t>
            </a:r>
            <a:r>
              <a:rPr lang="zh-TW" altLang="en-US" sz="1400">
                <a:solidFill>
                  <a:srgbClr val="0070C0"/>
                </a:solidFill>
              </a:rPr>
              <a:t>也稱為知識蒸餾 </a:t>
            </a:r>
            <a:r>
              <a:rPr lang="en-US" altLang="zh-TW" sz="1400">
                <a:solidFill>
                  <a:schemeClr val="tx1"/>
                </a:solidFill>
              </a:rPr>
              <a:t>knowledge distillation </a:t>
            </a:r>
            <a:r>
              <a:rPr lang="zh-TW" altLang="en-US" sz="1400">
                <a:solidFill>
                  <a:srgbClr val="0070C0"/>
                </a:solidFill>
              </a:rPr>
              <a:t>），其中大型複雜教師模型的預測被蒸餾為較小的模型。</a:t>
            </a:r>
          </a:p>
          <a:p>
            <a:endParaRPr lang="zh-TW" altLang="en-US" sz="1400">
              <a:solidFill>
                <a:srgbClr val="0070C0"/>
              </a:solidFill>
            </a:endParaRPr>
          </a:p>
          <a:p>
            <a:r>
              <a:rPr lang="zh-TW" altLang="en-US" sz="1400">
                <a:solidFill>
                  <a:srgbClr val="0070C0"/>
                </a:solidFill>
              </a:rPr>
              <a:t>這種模型空間方法的另一種選擇是資料集蒸餾 </a:t>
            </a:r>
            <a:r>
              <a:rPr lang="en-US" altLang="zh-TW" sz="1400">
                <a:solidFill>
                  <a:srgbClr val="0070C0"/>
                </a:solidFill>
              </a:rPr>
              <a:t>(</a:t>
            </a:r>
            <a:r>
              <a:rPr lang="zh-TW" altLang="en-US" sz="1400">
                <a:solidFill>
                  <a:srgbClr val="0070C0"/>
                </a:solidFill>
              </a:rPr>
              <a:t> </a:t>
            </a:r>
            <a:r>
              <a:rPr lang="en-US" altLang="zh-TW" sz="1400">
                <a:solidFill>
                  <a:schemeClr val="tx1"/>
                </a:solidFill>
              </a:rPr>
              <a:t>dataset distillation </a:t>
            </a:r>
            <a:r>
              <a:rPr lang="en-US" altLang="zh-TW" sz="1400" b="0" i="1">
                <a:solidFill>
                  <a:srgbClr val="0070C0"/>
                </a:solidFill>
                <a:effectLst/>
                <a:latin typeface="Google Sans Text"/>
              </a:rPr>
              <a:t>)</a:t>
            </a:r>
            <a:r>
              <a:rPr lang="zh-TW" altLang="en-US" sz="1400">
                <a:solidFill>
                  <a:srgbClr val="0070C0"/>
                </a:solidFill>
              </a:rPr>
              <a:t>，其中將大型資料集蒸餾為合成的較小資料集。使用此類精煉資料集訓練模型可以減少所需的記憶體和計算量。</a:t>
            </a:r>
            <a:endParaRPr lang="en-US" altLang="zh-TW" sz="1400">
              <a:solidFill>
                <a:srgbClr val="0070C0"/>
              </a:solidFill>
            </a:endParaRPr>
          </a:p>
          <a:p>
            <a:r>
              <a:rPr lang="zh-TW" altLang="en-US" sz="1400">
                <a:solidFill>
                  <a:srgbClr val="0070C0"/>
                </a:solidFill>
              </a:rPr>
              <a:t> </a:t>
            </a:r>
          </a:p>
          <a:p>
            <a:endParaRPr lang="zh-TW" altLang="en-US" sz="1400">
              <a:solidFill>
                <a:srgbClr val="0070C0"/>
              </a:solidFill>
            </a:endParaRPr>
          </a:p>
        </p:txBody>
      </p:sp>
    </p:spTree>
    <p:extLst>
      <p:ext uri="{BB962C8B-B14F-4D97-AF65-F5344CB8AC3E}">
        <p14:creationId xmlns:p14="http://schemas.microsoft.com/office/powerpoint/2010/main" val="280043943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3C3220E-F5EC-6EBB-2ECB-FA465D7C2C63}"/>
              </a:ext>
            </a:extLst>
          </p:cNvPr>
          <p:cNvSpPr>
            <a:spLocks noGrp="1"/>
          </p:cNvSpPr>
          <p:nvPr>
            <p:ph idx="1"/>
          </p:nvPr>
        </p:nvSpPr>
        <p:spPr>
          <a:xfrm>
            <a:off x="269871" y="128811"/>
            <a:ext cx="8854950" cy="5400452"/>
          </a:xfrm>
        </p:spPr>
        <p:txBody>
          <a:bodyPr/>
          <a:lstStyle/>
          <a:p>
            <a:r>
              <a:rPr lang="en-US" altLang="zh-TW" sz="1600"/>
              <a:t>Any model that goes through the first step, pretraining, we consider a pretrained model, which also includes fine-tuned models. This two-step approach of training is visualized as below:</a:t>
            </a:r>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pPr algn="l"/>
            <a:r>
              <a:rPr lang="en-US" altLang="zh-TW" sz="1800" b="0" i="1" u="none" strike="noStrike" baseline="0">
                <a:latin typeface="LiberationSerif-Italic"/>
              </a:rPr>
              <a:t>Closed source LLMs are accessed by an interface (API). As a result, details of the LLM</a:t>
            </a:r>
          </a:p>
          <a:p>
            <a:pPr algn="l"/>
            <a:r>
              <a:rPr lang="en-US" altLang="zh-TW" sz="1800" b="0" i="1" u="none" strike="noStrike" baseline="0">
                <a:latin typeface="LiberationSerif-Italic"/>
              </a:rPr>
              <a:t>itself, including its code and architecture are not shared with the user.</a:t>
            </a:r>
          </a:p>
          <a:p>
            <a:pPr algn="l"/>
            <a:endParaRPr lang="en-US" altLang="zh-TW" sz="1800" b="0" i="1">
              <a:latin typeface="LiberationSerif-Italic"/>
            </a:endParaRPr>
          </a:p>
          <a:p>
            <a:pPr algn="l"/>
            <a:endParaRPr lang="en-US" altLang="zh-TW" sz="1800" b="0" i="1">
              <a:latin typeface="LiberationSerif-Italic"/>
            </a:endParaRPr>
          </a:p>
          <a:p>
            <a:pPr algn="l"/>
            <a:endParaRPr lang="en-US" altLang="zh-TW" sz="1800" b="0" i="1">
              <a:latin typeface="LiberationSerif-Italic"/>
            </a:endParaRPr>
          </a:p>
          <a:p>
            <a:pPr algn="l"/>
            <a:endParaRPr lang="en-US" altLang="zh-TW" sz="1800" b="0" i="1">
              <a:latin typeface="LiberationSerif-Italic"/>
            </a:endParaRPr>
          </a:p>
          <a:p>
            <a:pPr algn="l"/>
            <a:endParaRPr lang="en-US" altLang="zh-TW" sz="1800" b="0" i="1">
              <a:latin typeface="LiberationSerif-Italic"/>
            </a:endParaRPr>
          </a:p>
          <a:p>
            <a:pPr algn="l"/>
            <a:endParaRPr lang="en-US" altLang="zh-TW" sz="1800" b="0" i="1">
              <a:latin typeface="LiberationSerif-Italic"/>
            </a:endParaRPr>
          </a:p>
          <a:p>
            <a:pPr algn="l"/>
            <a:endParaRPr lang="en-US" altLang="zh-TW" sz="1800" b="0" i="1">
              <a:latin typeface="LiberationSerif-Italic"/>
            </a:endParaRPr>
          </a:p>
          <a:p>
            <a:pPr algn="l"/>
            <a:r>
              <a:rPr lang="en-US" altLang="zh-TW" sz="1800" b="0" i="0" u="none" strike="noStrike" baseline="0">
                <a:latin typeface="LiberationSerif"/>
              </a:rPr>
              <a:t>A huge benefit of </a:t>
            </a:r>
            <a:r>
              <a:rPr lang="en-US" altLang="zh-TW" sz="1800" b="0" i="0" u="none" strike="noStrike" baseline="0">
                <a:solidFill>
                  <a:srgbClr val="C00000"/>
                </a:solidFill>
                <a:latin typeface="LiberationSerif"/>
              </a:rPr>
              <a:t>proprietary models </a:t>
            </a:r>
            <a:r>
              <a:rPr lang="en-US" altLang="zh-TW" sz="1800" b="0" i="0" u="none" strike="noStrike" baseline="0">
                <a:latin typeface="LiberationSerif"/>
              </a:rPr>
              <a:t>is that the user does not need to have a strong GPU to use the LLM. The provider takes care of hosting and running the model and generally has more computing available.</a:t>
            </a:r>
            <a:endParaRPr lang="zh-TW" altLang="en-US" sz="1600"/>
          </a:p>
        </p:txBody>
      </p:sp>
      <p:pic>
        <p:nvPicPr>
          <p:cNvPr id="5" name="圖片 4">
            <a:extLst>
              <a:ext uri="{FF2B5EF4-FFF2-40B4-BE49-F238E27FC236}">
                <a16:creationId xmlns:a16="http://schemas.microsoft.com/office/drawing/2014/main" id="{33B4BB89-A887-3B1B-A66E-74A2FC51B9A7}"/>
              </a:ext>
            </a:extLst>
          </p:cNvPr>
          <p:cNvPicPr>
            <a:picLocks noChangeAspect="1"/>
          </p:cNvPicPr>
          <p:nvPr/>
        </p:nvPicPr>
        <p:blipFill>
          <a:blip r:embed="rId2"/>
          <a:stretch>
            <a:fillRect/>
          </a:stretch>
        </p:blipFill>
        <p:spPr>
          <a:xfrm>
            <a:off x="899591" y="1040557"/>
            <a:ext cx="6977173" cy="1872208"/>
          </a:xfrm>
          <a:prstGeom prst="rect">
            <a:avLst/>
          </a:prstGeom>
        </p:spPr>
      </p:pic>
      <p:pic>
        <p:nvPicPr>
          <p:cNvPr id="7" name="圖片 6">
            <a:extLst>
              <a:ext uri="{FF2B5EF4-FFF2-40B4-BE49-F238E27FC236}">
                <a16:creationId xmlns:a16="http://schemas.microsoft.com/office/drawing/2014/main" id="{7B8BF724-F0F0-C5E1-DFD7-FE5748934324}"/>
              </a:ext>
            </a:extLst>
          </p:cNvPr>
          <p:cNvPicPr>
            <a:picLocks noChangeAspect="1"/>
          </p:cNvPicPr>
          <p:nvPr/>
        </p:nvPicPr>
        <p:blipFill>
          <a:blip r:embed="rId3"/>
          <a:stretch>
            <a:fillRect/>
          </a:stretch>
        </p:blipFill>
        <p:spPr>
          <a:xfrm>
            <a:off x="2123728" y="4005064"/>
            <a:ext cx="5089748" cy="1645685"/>
          </a:xfrm>
          <a:prstGeom prst="rect">
            <a:avLst/>
          </a:prstGeom>
        </p:spPr>
      </p:pic>
    </p:spTree>
    <p:extLst>
      <p:ext uri="{BB962C8B-B14F-4D97-AF65-F5344CB8AC3E}">
        <p14:creationId xmlns:p14="http://schemas.microsoft.com/office/powerpoint/2010/main" val="351607324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a:extLst>
              <a:ext uri="{FF2B5EF4-FFF2-40B4-BE49-F238E27FC236}">
                <a16:creationId xmlns:a16="http://schemas.microsoft.com/office/drawing/2014/main" id="{2E9B3DB6-368B-7F96-B1A2-DA0002ACCDDB}"/>
              </a:ext>
            </a:extLst>
          </p:cNvPr>
          <p:cNvSpPr>
            <a:spLocks noGrp="1"/>
          </p:cNvSpPr>
          <p:nvPr>
            <p:ph type="body" idx="1"/>
          </p:nvPr>
        </p:nvSpPr>
        <p:spPr/>
        <p:txBody>
          <a:bodyPr/>
          <a:lstStyle/>
          <a:p>
            <a:pPr algn="l"/>
            <a:r>
              <a:rPr lang="zh-TW" altLang="en-US"/>
              <a:t>主要成功應用</a:t>
            </a:r>
            <a:r>
              <a:rPr lang="en-US" altLang="zh-TW"/>
              <a:t>:</a:t>
            </a:r>
            <a:br>
              <a:rPr lang="en-US" altLang="zh-TW"/>
            </a:br>
            <a:r>
              <a:rPr lang="zh-TW" altLang="en-US"/>
              <a:t>殺手級應用</a:t>
            </a:r>
            <a:r>
              <a:rPr lang="en-US" altLang="zh-TW"/>
              <a:t>?  </a:t>
            </a:r>
            <a:r>
              <a:rPr lang="zh-TW" altLang="en-US"/>
              <a:t>聊天機器人 </a:t>
            </a:r>
          </a:p>
        </p:txBody>
      </p:sp>
      <p:sp>
        <p:nvSpPr>
          <p:cNvPr id="7" name="標題 6">
            <a:extLst>
              <a:ext uri="{FF2B5EF4-FFF2-40B4-BE49-F238E27FC236}">
                <a16:creationId xmlns:a16="http://schemas.microsoft.com/office/drawing/2014/main" id="{56D90106-4502-2ACA-EF9A-B90DF2E58044}"/>
              </a:ext>
            </a:extLst>
          </p:cNvPr>
          <p:cNvSpPr>
            <a:spLocks noGrp="1"/>
          </p:cNvSpPr>
          <p:nvPr>
            <p:ph type="title"/>
          </p:nvPr>
        </p:nvSpPr>
        <p:spPr>
          <a:xfrm>
            <a:off x="623888" y="476672"/>
            <a:ext cx="7886700" cy="4085803"/>
          </a:xfrm>
        </p:spPr>
        <p:txBody>
          <a:bodyPr/>
          <a:lstStyle/>
          <a:p>
            <a:r>
              <a:rPr lang="zh-TW" altLang="en-US" sz="4400"/>
              <a:t>大型語言模型  </a:t>
            </a:r>
            <a:br>
              <a:rPr lang="en-US" altLang="zh-TW" sz="4400"/>
            </a:br>
            <a:r>
              <a:rPr lang="en-US" altLang="zh-TW" sz="4400"/>
              <a:t>  (</a:t>
            </a:r>
            <a:r>
              <a:rPr lang="zh-TW" altLang="en-US" sz="4400"/>
              <a:t>通用型語言模型</a:t>
            </a:r>
            <a:r>
              <a:rPr lang="en-US" altLang="zh-TW" sz="4400"/>
              <a:t>)</a:t>
            </a:r>
            <a:br>
              <a:rPr lang="en-US" altLang="zh-TW" sz="4400"/>
            </a:br>
            <a:br>
              <a:rPr lang="en-US" altLang="zh-TW" sz="4400"/>
            </a:br>
            <a:br>
              <a:rPr lang="zh-TW" altLang="en-US" sz="3200"/>
            </a:br>
            <a:endParaRPr lang="zh-TW" altLang="en-US" sz="4400"/>
          </a:p>
        </p:txBody>
      </p:sp>
      <p:pic>
        <p:nvPicPr>
          <p:cNvPr id="6" name="圖片 5">
            <a:extLst>
              <a:ext uri="{FF2B5EF4-FFF2-40B4-BE49-F238E27FC236}">
                <a16:creationId xmlns:a16="http://schemas.microsoft.com/office/drawing/2014/main" id="{3F5340E2-2CD0-3CC5-E2C8-ED177BC71D97}"/>
              </a:ext>
            </a:extLst>
          </p:cNvPr>
          <p:cNvPicPr>
            <a:picLocks noChangeAspect="1"/>
          </p:cNvPicPr>
          <p:nvPr/>
        </p:nvPicPr>
        <p:blipFill>
          <a:blip r:embed="rId2"/>
          <a:stretch>
            <a:fillRect/>
          </a:stretch>
        </p:blipFill>
        <p:spPr>
          <a:xfrm>
            <a:off x="4355976" y="2780928"/>
            <a:ext cx="4220730" cy="3456384"/>
          </a:xfrm>
          <a:prstGeom prst="rect">
            <a:avLst/>
          </a:prstGeom>
        </p:spPr>
      </p:pic>
    </p:spTree>
    <p:extLst>
      <p:ext uri="{BB962C8B-B14F-4D97-AF65-F5344CB8AC3E}">
        <p14:creationId xmlns:p14="http://schemas.microsoft.com/office/powerpoint/2010/main" val="1742076178"/>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7581</TotalTime>
  <Words>13920</Words>
  <Application>Microsoft Office PowerPoint</Application>
  <PresentationFormat>如螢幕大小 (4:3)</PresentationFormat>
  <Paragraphs>607</Paragraphs>
  <Slides>51</Slides>
  <Notes>6</Notes>
  <HiddenSlides>0</HiddenSlides>
  <MMClips>0</MMClips>
  <ScaleCrop>false</ScaleCrop>
  <HeadingPairs>
    <vt:vector size="6" baseType="variant">
      <vt:variant>
        <vt:lpstr>使用字型</vt:lpstr>
      </vt:variant>
      <vt:variant>
        <vt:i4>25</vt:i4>
      </vt:variant>
      <vt:variant>
        <vt:lpstr>佈景主題</vt:lpstr>
      </vt:variant>
      <vt:variant>
        <vt:i4>3</vt:i4>
      </vt:variant>
      <vt:variant>
        <vt:lpstr>投影片標題</vt:lpstr>
      </vt:variant>
      <vt:variant>
        <vt:i4>51</vt:i4>
      </vt:variant>
    </vt:vector>
  </HeadingPairs>
  <TitlesOfParts>
    <vt:vector size="79" baseType="lpstr">
      <vt:lpstr>-apple-system</vt:lpstr>
      <vt:lpstr>Google Sans</vt:lpstr>
      <vt:lpstr>Google Sans Text</vt:lpstr>
      <vt:lpstr>Inter</vt:lpstr>
      <vt:lpstr>LiberationSerif</vt:lpstr>
      <vt:lpstr>LiberationSerif-Italic</vt:lpstr>
      <vt:lpstr>Linux Libertine</vt:lpstr>
      <vt:lpstr>Noto Sans TC</vt:lpstr>
      <vt:lpstr>Roboto Flex</vt:lpstr>
      <vt:lpstr>SF Pro TC</vt:lpstr>
      <vt:lpstr>source-serif-pro</vt:lpstr>
      <vt:lpstr>Studio-Feixen-Sans</vt:lpstr>
      <vt:lpstr>var(--gemini-font-primary)</vt:lpstr>
      <vt:lpstr>YahooSans VF</vt:lpstr>
      <vt:lpstr>Microsoft JhengHei</vt:lpstr>
      <vt:lpstr>Microsoft JhengHei</vt:lpstr>
      <vt:lpstr>新細明體</vt:lpstr>
      <vt:lpstr>標楷體</vt:lpstr>
      <vt:lpstr>Arial</vt:lpstr>
      <vt:lpstr>Calibri</vt:lpstr>
      <vt:lpstr>Helvetica</vt:lpstr>
      <vt:lpstr>Lato</vt:lpstr>
      <vt:lpstr>Roboto</vt:lpstr>
      <vt:lpstr>Times</vt:lpstr>
      <vt:lpstr>Times New Roman</vt:lpstr>
      <vt:lpstr>PPT版心_2012</vt:lpstr>
      <vt:lpstr>1_PPT版心_2012</vt:lpstr>
      <vt:lpstr>2_PPT版心_2012</vt:lpstr>
      <vt:lpstr>Chapter Deep learning DL0x 大型語言模型 上 （LLM）                reference:  Deep Learning with TensorFlow and Keras Third Edition</vt:lpstr>
      <vt:lpstr>LLM 大型語言模型</vt:lpstr>
      <vt:lpstr>PowerPoint 簡報</vt:lpstr>
      <vt:lpstr>什麼是大型語言模型(LLM)？</vt:lpstr>
      <vt:lpstr>PowerPoint 簡報</vt:lpstr>
      <vt:lpstr>PowerPoint 簡報</vt:lpstr>
      <vt:lpstr>PowerPoint 簡報</vt:lpstr>
      <vt:lpstr>PowerPoint 簡報</vt:lpstr>
      <vt:lpstr>大型語言模型     (通用型語言模型)   </vt:lpstr>
      <vt:lpstr>LLM 列表 (發展歷史)</vt:lpstr>
      <vt:lpstr>List of important Large Language Models (LLM) Posted on June 2, 2024 </vt:lpstr>
      <vt:lpstr>The timeline of the development of LLMs from 2018 to 2024 (June)</vt:lpstr>
      <vt:lpstr>ChatGPT</vt:lpstr>
      <vt:lpstr>發展歷史</vt:lpstr>
      <vt:lpstr>ChatGPT3 平均智商約 83，但讓 NLP 工程師覺得工作毫無意義</vt:lpstr>
      <vt:lpstr>時事:  ChatGPT 之父來台！促成了生成式 AI 巨浪、8 歲就會寫程式的他有什麼來頭</vt:lpstr>
      <vt:lpstr>PowerPoint 簡報</vt:lpstr>
      <vt:lpstr>ChatGPT的訓練流程如下</vt:lpstr>
      <vt:lpstr>ChatGPT 究竟如何煉成？台大教授李宏毅提可能的訓練步驟</vt:lpstr>
      <vt:lpstr>局限、偏差、越獄/特權提升</vt:lpstr>
      <vt:lpstr>ChatGPT之父</vt:lpstr>
      <vt:lpstr>ChatGPT競爭者 (通用聊天機器人列表)</vt:lpstr>
      <vt:lpstr>ChatGPT 4o圖像生成被玩爆、免費版宣佈延後開放，吉卜力風格圖像24小時內淹沒社群引發版權疑慮</vt:lpstr>
      <vt:lpstr>Gemini  </vt:lpstr>
      <vt:lpstr>Gemini  </vt:lpstr>
      <vt:lpstr>Gemini 2.5</vt:lpstr>
      <vt:lpstr>Gemma</vt:lpstr>
      <vt:lpstr>Google發布Gemma 3：為何它獲封「地表最強單加速器模型」？</vt:lpstr>
      <vt:lpstr>Gemma 3！最強AI視覺模型，免費開源</vt:lpstr>
      <vt:lpstr>Claude </vt:lpstr>
      <vt:lpstr>Claude.ai</vt:lpstr>
      <vt:lpstr>Cursor 是程式開發的ChatGPT</vt:lpstr>
      <vt:lpstr>PowerPoint 簡報</vt:lpstr>
      <vt:lpstr>黃仁勳最常使用的AI工具是Perplexity AI</vt:lpstr>
      <vt:lpstr>NVIDIA聯天機器人 ChatRTX</vt:lpstr>
      <vt:lpstr>安裝 Chat RTX 為 NVIDIA RTX AI PC 打造聊天機器人</vt:lpstr>
      <vt:lpstr>Large language model Meta AI (LLaMA)</vt:lpstr>
      <vt:lpstr> LLaMA 著名應用</vt:lpstr>
      <vt:lpstr>GPT-4 開源替代方案</vt:lpstr>
      <vt:lpstr>PowerPoint 簡報</vt:lpstr>
      <vt:lpstr>LLM related Hot Topics</vt:lpstr>
      <vt:lpstr>檢索增強生成 （Retrieval-Augmented Generation, RAG）</vt:lpstr>
      <vt:lpstr>LlamaIndex 框架</vt:lpstr>
      <vt:lpstr>Mixture of Experts(MoE)?混合專家模型</vt:lpstr>
      <vt:lpstr>MoE vs. Ensemble Learning 差異</vt:lpstr>
      <vt:lpstr>Mixture of Experts(MoE)?</vt:lpstr>
      <vt:lpstr>MoE訓練</vt:lpstr>
      <vt:lpstr>MoE 方法的 優點</vt:lpstr>
      <vt:lpstr>PowerPoint 簡報</vt:lpstr>
      <vt:lpstr>DeepSeek 的 MoE 架構：低算力下的大語言模型高效訓練技術</vt:lpstr>
      <vt:lpstr>DeepSeek不同版本的差異與連結（R1、V3及蒸餾版本等）</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471</cp:revision>
  <dcterms:created xsi:type="dcterms:W3CDTF">2002-01-02T08:00:45Z</dcterms:created>
  <dcterms:modified xsi:type="dcterms:W3CDTF">2025-04-26T05:01:40Z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2024-01-03T19:04:01Z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5c8825bb-676f-4581-a578-0f05eae0761b</vt:lpwstr>
  </property>
  <property fmtid="{D5CDD505-2E9C-101B-9397-08002B2CF9AE}" pid="8" name="MSIP_Label_dfc31359-ecb0-4331-ac49-239bee8da37f_ContentBits">
    <vt:lpwstr>0</vt:lpwstr>
  </property>
</Properties>
</file>